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Default Extension="mpg" ContentType="video/mpeg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63"/>
  </p:notesMasterIdLst>
  <p:sldIdLst>
    <p:sldId id="316" r:id="rId3"/>
    <p:sldId id="317" r:id="rId4"/>
    <p:sldId id="318" r:id="rId5"/>
    <p:sldId id="319" r:id="rId6"/>
    <p:sldId id="358" r:id="rId7"/>
    <p:sldId id="320" r:id="rId8"/>
    <p:sldId id="321" r:id="rId9"/>
    <p:sldId id="322" r:id="rId10"/>
    <p:sldId id="356" r:id="rId11"/>
    <p:sldId id="381" r:id="rId12"/>
    <p:sldId id="382" r:id="rId13"/>
    <p:sldId id="373" r:id="rId14"/>
    <p:sldId id="377" r:id="rId15"/>
    <p:sldId id="375" r:id="rId16"/>
    <p:sldId id="376" r:id="rId17"/>
    <p:sldId id="323" r:id="rId18"/>
    <p:sldId id="324" r:id="rId19"/>
    <p:sldId id="326" r:id="rId20"/>
    <p:sldId id="325" r:id="rId21"/>
    <p:sldId id="329" r:id="rId22"/>
    <p:sldId id="330" r:id="rId23"/>
    <p:sldId id="328" r:id="rId24"/>
    <p:sldId id="327" r:id="rId25"/>
    <p:sldId id="331" r:id="rId26"/>
    <p:sldId id="385" r:id="rId27"/>
    <p:sldId id="338" r:id="rId28"/>
    <p:sldId id="337" r:id="rId29"/>
    <p:sldId id="361" r:id="rId30"/>
    <p:sldId id="383" r:id="rId31"/>
    <p:sldId id="362" r:id="rId32"/>
    <p:sldId id="363" r:id="rId33"/>
    <p:sldId id="360" r:id="rId34"/>
    <p:sldId id="342" r:id="rId35"/>
    <p:sldId id="364" r:id="rId36"/>
    <p:sldId id="343" r:id="rId37"/>
    <p:sldId id="335" r:id="rId38"/>
    <p:sldId id="348" r:id="rId39"/>
    <p:sldId id="344" r:id="rId40"/>
    <p:sldId id="365" r:id="rId41"/>
    <p:sldId id="378" r:id="rId42"/>
    <p:sldId id="379" r:id="rId43"/>
    <p:sldId id="380" r:id="rId44"/>
    <p:sldId id="366" r:id="rId45"/>
    <p:sldId id="345" r:id="rId46"/>
    <p:sldId id="346" r:id="rId47"/>
    <p:sldId id="347" r:id="rId48"/>
    <p:sldId id="349" r:id="rId49"/>
    <p:sldId id="351" r:id="rId50"/>
    <p:sldId id="350" r:id="rId51"/>
    <p:sldId id="354" r:id="rId52"/>
    <p:sldId id="352" r:id="rId53"/>
    <p:sldId id="332" r:id="rId54"/>
    <p:sldId id="353" r:id="rId55"/>
    <p:sldId id="355" r:id="rId56"/>
    <p:sldId id="367" r:id="rId57"/>
    <p:sldId id="368" r:id="rId58"/>
    <p:sldId id="369" r:id="rId59"/>
    <p:sldId id="370" r:id="rId60"/>
    <p:sldId id="371" r:id="rId61"/>
    <p:sldId id="372" r:id="rId6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CC"/>
    <a:srgbClr val="000000"/>
    <a:srgbClr val="66FF33"/>
    <a:srgbClr val="00CC00"/>
    <a:srgbClr val="A50021"/>
    <a:srgbClr val="FF0000"/>
    <a:srgbClr val="FFFF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1" autoAdjust="0"/>
  </p:normalViewPr>
  <p:slideViewPr>
    <p:cSldViewPr snapToGrid="0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EE2749-4EDA-4C37-B11D-B60DC8E75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423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9CCCFC-9D0D-41AF-919D-EF06735ADA63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C22748-7531-4008-BBEA-B1BBDCC255CE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D53C84-9695-4DE0-B700-C1FBFC18177E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2FFBF8-71EA-4F50-8BC1-C0FB7714DF5D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875A0A-F502-4604-9D71-53501D8787F3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A9274D-C696-42EA-A511-B8FABCE435B0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82F3FF-73E6-454B-8A49-CC06300A2B54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C92359-B6D3-483D-8BE3-6C0032E96B1E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9BA13C-D6BD-4A8D-ABF6-8743A430858C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C8865F-F8AF-4AAE-BF30-66CF83E79122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4ECE66-98E2-4262-BDE1-0B07C41C53F5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B14E8B-62AE-4CD8-B202-ED485BC46876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6B1657-F584-4E46-BEFD-28A06B112A4F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AEE3B0-1D0F-4D68-8BF8-51858B0BBE9F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C117EC-4D26-4DF9-B808-0E37A9E53751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66E2D0-102D-4E79-9DE0-5D867C790887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9C528F-322A-46D9-A002-7D153FD1E227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9C528F-322A-46D9-A002-7D153FD1E227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46406A-269C-40CF-A38C-C9E7B33DDC11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59019C-B502-468E-BBBC-7CB900E9059B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B52062-97D0-49AF-8E50-B3EF258177E0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8A16C3-179E-40E8-AEE2-ACF7B9EA6DFC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A44FBA-44B5-406B-A3E0-1F06B5F17005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5D245F-AE7A-480D-A3D1-390F00C3690D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DF5AF6-AE3C-429F-B55A-52B09DBFFA8F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F9BEDB-9503-4C9E-818E-007D9E90CACF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261EC7-8DE8-4C47-80A0-8BB1D1A69816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928F14-BF72-4F26-8602-B3AB5A8FE241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ACDB07-E4A2-4D3A-8D31-FDC97263DB97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C6AA15-7EC8-425C-A3DA-A231EF950CF1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F5CFEA-AB14-42E8-B0D5-AC7EE1F8B82C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FC84C2-527D-4D15-9BF3-F0B5ACD59730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BBDC83-3634-44A1-A15B-BC0EFA2CDF75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E40EA1-06D8-46FF-B9F0-6A1A106E2362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407184-32A6-4578-B0C2-840A9C8838C4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40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4DE302-0D1D-4454-B948-8B20108AF5F4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41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1769BD-C730-401B-9F28-B0934FD8B6F6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42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BDD91B-6479-42BE-86EF-18F7573D1A63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43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5FCBB3-4E5B-474B-BA31-AF52F667E4BA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44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DC9DC8-6A44-4904-943C-CCCC9A462E57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45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7FD74FD-B2BD-4F7B-B2F5-42DE7A919F7C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46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9AFB6C-518F-4BBF-B27B-D6266DDE27FB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47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BFD1C7-678D-4B1D-8E49-2A1613DF829C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48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925113-3A0A-4895-AD8F-D53D04AF06A6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49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06F28F-131B-4E10-BE40-4FFFB1A49BE7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18AA46-2AF4-48BC-89CF-DBA6DA5AF3AA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50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9A8E7E-3AAC-47D6-A71A-9B8DDCE5807F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51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604895-CA38-4D50-8B60-7A34A571DE6B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52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2B7754-9774-4696-97F4-0FA77712874A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53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8DEC98-FAAA-44B6-9F76-F227C1951B8B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54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CEBF9C-9BB7-4269-83E9-2E72192CD6E3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55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B8EA94-8936-40A6-99E3-9A547C4FFB9F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56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355196-C3FB-4184-AB1E-EE1557C9F799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57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3A48DD-650A-4018-AB4F-65FC72987900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58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32BFE0-7A1D-46A1-A033-33397D51AF1C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59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F344D6-CCC6-4BB6-84BE-3C064397ECAC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4A05CA-BB90-49C9-80EE-BF567E01063C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60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862AFE-C50B-4D29-B5DD-A344858AEEB5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456BD8-02AD-407E-9735-D22992C3C04C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603BFE-68A4-4DDB-BD8C-E1958E4F8EED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667000" y="4572000"/>
            <a:ext cx="6477000" cy="5334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667000" y="3505200"/>
            <a:ext cx="6477000" cy="9144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64770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572000"/>
            <a:ext cx="6477000" cy="533400"/>
          </a:xfrm>
          <a:effectLst>
            <a:outerShdw dist="35921" dir="2700000" algn="ctr" rotWithShape="0">
              <a:srgbClr val="292929"/>
            </a:outerShdw>
          </a:effectLst>
        </p:spPr>
        <p:txBody>
          <a:bodyPr/>
          <a:lstStyle>
            <a:lvl1pPr marL="0" indent="0">
              <a:buFontTx/>
              <a:buNone/>
              <a:defRPr>
                <a:solidFill>
                  <a:srgbClr val="F664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4C74496A-94A6-4E7C-83E6-50A46728D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09593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127553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19431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56769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785951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065E3-9ECE-4D07-B699-EF8C90A30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582929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1C5F1-D8B3-43C4-9E23-677727CB9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972871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FA6F7-0141-4DE1-AE3F-A443C6307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26484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5E952-39D8-4189-9614-7416B4834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138502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41ECA-AD4C-4AA7-BD35-E6189442E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73191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9CDDB-798D-404E-9F60-69AF06DA1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237518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B78C7-82C7-45D7-BC0A-9ACD8FED1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235097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A8344-93F7-461A-9E16-12282C430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0124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793132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8F134-47CE-4549-A007-D806BD763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243996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7F96E-BAAF-495F-BC09-FE9804540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058893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38407-C580-40AB-98E7-48F636B72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68783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29693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42023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93423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44832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7635924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3411329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6678817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ChangeArrowheads="1"/>
          </p:cNvSpPr>
          <p:nvPr userDrawn="1"/>
        </p:nvSpPr>
        <p:spPr bwMode="auto">
          <a:xfrm>
            <a:off x="1295400" y="1524000"/>
            <a:ext cx="6781800" cy="5029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5108" name="Rectangle 4"/>
          <p:cNvSpPr>
            <a:spLocks noChangeArrowheads="1"/>
          </p:cNvSpPr>
          <p:nvPr userDrawn="1"/>
        </p:nvSpPr>
        <p:spPr bwMode="auto">
          <a:xfrm>
            <a:off x="914400" y="1524000"/>
            <a:ext cx="7772400" cy="5029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5109" name="Rectangle 5"/>
          <p:cNvSpPr>
            <a:spLocks noChangeArrowheads="1"/>
          </p:cNvSpPr>
          <p:nvPr userDrawn="1"/>
        </p:nvSpPr>
        <p:spPr bwMode="auto">
          <a:xfrm>
            <a:off x="914400" y="1524000"/>
            <a:ext cx="7772400" cy="10668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5110" name="Rectangle 6"/>
          <p:cNvSpPr>
            <a:spLocks noChangeArrowheads="1"/>
          </p:cNvSpPr>
          <p:nvPr userDrawn="1"/>
        </p:nvSpPr>
        <p:spPr bwMode="auto">
          <a:xfrm>
            <a:off x="914400" y="1143000"/>
            <a:ext cx="7772400" cy="2286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5111" name="Rectangle 7"/>
          <p:cNvSpPr>
            <a:spLocks noChangeArrowheads="1"/>
          </p:cNvSpPr>
          <p:nvPr userDrawn="1"/>
        </p:nvSpPr>
        <p:spPr bwMode="auto">
          <a:xfrm>
            <a:off x="914400" y="304800"/>
            <a:ext cx="7772400" cy="2286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5112" name="Rectangle 8"/>
          <p:cNvSpPr>
            <a:spLocks noChangeArrowheads="1"/>
          </p:cNvSpPr>
          <p:nvPr userDrawn="1"/>
        </p:nvSpPr>
        <p:spPr bwMode="auto">
          <a:xfrm>
            <a:off x="8382000" y="1524000"/>
            <a:ext cx="304800" cy="5029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5113" name="Rectangle 9"/>
          <p:cNvSpPr>
            <a:spLocks noChangeArrowheads="1"/>
          </p:cNvSpPr>
          <p:nvPr userDrawn="1"/>
        </p:nvSpPr>
        <p:spPr bwMode="auto">
          <a:xfrm>
            <a:off x="914400" y="304800"/>
            <a:ext cx="7772400" cy="10668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51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511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E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E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E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E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E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E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E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E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E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66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CF9BAE3-E059-4553-A7CD-D4DE3A289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ideo" Target="../media/media1.mpg"/><Relationship Id="rId5" Type="http://schemas.openxmlformats.org/officeDocument/2006/relationships/image" Target="../media/image4.png"/><Relationship Id="rId4" Type="http://schemas.microsoft.com/office/2007/relationships/media" Target="../media/media1.m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video" Target="../media/media2.mpg"/><Relationship Id="rId5" Type="http://schemas.openxmlformats.org/officeDocument/2006/relationships/image" Target="../media/image5.jpeg"/><Relationship Id="rId4" Type="http://schemas.microsoft.com/office/2007/relationships/media" Target="../media/media2.m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oudappreciationsociety.org/gallery/index.php?showimage=97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1/Close_Cirrostratus_stratiformis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a/AltostratusClouds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b/Nov20-05-Nimbostratus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Instability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Cloud Formation &amp; Precipitation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rographic Lifting.mp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91424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rographic Lifting2.mp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9129713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California en Primave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5763" y="0"/>
            <a:ext cx="6218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2414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/>
              <a:t>California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er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6145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18208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/>
              <a:t>Sierra </a:t>
            </a:r>
          </a:p>
          <a:p>
            <a:pPr eaLnBrk="1" hangingPunct="1"/>
            <a:r>
              <a:rPr lang="en-US" sz="4000"/>
              <a:t>Nevada</a:t>
            </a:r>
          </a:p>
        </p:txBody>
      </p:sp>
      <p:sp>
        <p:nvSpPr>
          <p:cNvPr id="333830" name="Text Box 6"/>
          <p:cNvSpPr txBox="1">
            <a:spLocks noChangeArrowheads="1"/>
          </p:cNvSpPr>
          <p:nvPr/>
        </p:nvSpPr>
        <p:spPr bwMode="auto">
          <a:xfrm>
            <a:off x="7391400" y="1981200"/>
            <a:ext cx="15668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/>
              <a:t>Death</a:t>
            </a:r>
          </a:p>
          <a:p>
            <a:pPr eaLnBrk="1" hangingPunct="1"/>
            <a:r>
              <a:rPr lang="en-US" sz="4000"/>
              <a:t>Valley</a:t>
            </a:r>
          </a:p>
        </p:txBody>
      </p:sp>
      <p:sp>
        <p:nvSpPr>
          <p:cNvPr id="333831" name="AutoShape 7"/>
          <p:cNvSpPr>
            <a:spLocks noChangeArrowheads="1"/>
          </p:cNvSpPr>
          <p:nvPr/>
        </p:nvSpPr>
        <p:spPr bwMode="auto">
          <a:xfrm rot="-2073499">
            <a:off x="7239000" y="34290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3832" name="Text Box 8"/>
          <p:cNvSpPr txBox="1">
            <a:spLocks noChangeArrowheads="1"/>
          </p:cNvSpPr>
          <p:nvPr/>
        </p:nvSpPr>
        <p:spPr bwMode="auto">
          <a:xfrm>
            <a:off x="5867400" y="533400"/>
            <a:ext cx="26130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/>
              <a:t>John Muir</a:t>
            </a:r>
          </a:p>
          <a:p>
            <a:pPr eaLnBrk="1" hangingPunct="1"/>
            <a:r>
              <a:rPr lang="en-US" sz="4000"/>
              <a:t>Wilderness</a:t>
            </a:r>
          </a:p>
        </p:txBody>
      </p:sp>
      <p:sp>
        <p:nvSpPr>
          <p:cNvPr id="333833" name="AutoShape 9"/>
          <p:cNvSpPr>
            <a:spLocks noChangeArrowheads="1"/>
          </p:cNvSpPr>
          <p:nvPr/>
        </p:nvSpPr>
        <p:spPr bwMode="auto">
          <a:xfrm rot="-3088412">
            <a:off x="5562600" y="205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0" grpId="0"/>
      <p:bldP spid="333831" grpId="0" animBg="1"/>
      <p:bldP spid="333832" grpId="0"/>
      <p:bldP spid="3338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Image:Grassy Lake JM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3733800" cy="5286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John Muir Wilderness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Image:DeathValley GoldenCany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2362200" cy="5286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Death Valley</a:t>
            </a:r>
            <a:r>
              <a:rPr lang="en-US"/>
              <a:t>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3513" y="5700713"/>
            <a:ext cx="3983037" cy="10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Lowest elevation in North America at 282 ft (86 m) below sea level.</a:t>
            </a:r>
            <a:b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Receives &lt; 2” Rain annually!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Frontal Lifting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When two (Stable) air masses meet, the </a:t>
            </a:r>
            <a:r>
              <a:rPr lang="en-US" dirty="0" smtClean="0">
                <a:solidFill>
                  <a:srgbClr val="0070C0"/>
                </a:solidFill>
              </a:rPr>
              <a:t>warmer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70C0"/>
                </a:solidFill>
              </a:rPr>
              <a:t>wetter</a:t>
            </a:r>
            <a:r>
              <a:rPr lang="en-US" dirty="0" smtClean="0"/>
              <a:t> air will be forced up and </a:t>
            </a:r>
            <a:r>
              <a:rPr lang="en-US" i="1" dirty="0" smtClean="0"/>
              <a:t>over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070C0"/>
                </a:solidFill>
              </a:rPr>
              <a:t>colder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70C0"/>
                </a:solidFill>
              </a:rPr>
              <a:t>drier</a:t>
            </a:r>
            <a:r>
              <a:rPr lang="en-US" dirty="0" smtClean="0"/>
              <a:t> air.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AIR MASS</a:t>
            </a:r>
          </a:p>
          <a:p>
            <a:pPr lvl="1" eaLnBrk="1" hangingPunct="1">
              <a:defRPr/>
            </a:pPr>
            <a:r>
              <a:rPr lang="en-US" dirty="0" smtClean="0"/>
              <a:t>A horizontally and vertically extensive </a:t>
            </a:r>
            <a:br>
              <a:rPr lang="en-US" dirty="0" smtClean="0"/>
            </a:br>
            <a:r>
              <a:rPr lang="en-US" dirty="0" smtClean="0"/>
              <a:t>body of air with similar moisture and/or temperature characteristics throughout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FRONT</a:t>
            </a:r>
          </a:p>
          <a:p>
            <a:pPr lvl="1" eaLnBrk="1" hangingPunct="1">
              <a:defRPr/>
            </a:pPr>
            <a:r>
              <a:rPr lang="en-US" dirty="0" smtClean="0"/>
              <a:t>The boundary between two air masses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agburt09_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152400" y="121024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COLD FRONT: </a:t>
            </a:r>
          </a:p>
          <a:p>
            <a:pPr marL="742950" lvl="1" indent="-285750" algn="l">
              <a:lnSpc>
                <a:spcPct val="85000"/>
              </a:lnSpc>
              <a:spcBef>
                <a:spcPct val="10000"/>
              </a:spcBef>
              <a:buFontTx/>
              <a:buChar char="–"/>
              <a:defRPr/>
            </a:pPr>
            <a:r>
              <a:rPr 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Cold (Stable), dense, air moves into warm (Stable) air.</a:t>
            </a:r>
          </a:p>
          <a:p>
            <a:pPr marL="1143000" lvl="2" indent="-228600" algn="l">
              <a:lnSpc>
                <a:spcPct val="8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Cold Front like locomotive not slowed much by light warm air. Temp difference creates circulation thus air aloft actually slower than surface (opposite of normal and what book says!) </a:t>
            </a:r>
          </a:p>
          <a:p>
            <a:pPr marL="1143000" lvl="2" indent="-228600" algn="l">
              <a:lnSpc>
                <a:spcPct val="8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Warm </a:t>
            </a: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moist 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air rises rapidly, </a:t>
            </a: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producing heavy rain, hail, and possibly thunder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16200000" flipV="1">
            <a:off x="833720" y="4329952"/>
            <a:ext cx="1237128" cy="1237128"/>
          </a:xfrm>
          <a:prstGeom prst="line">
            <a:avLst/>
          </a:prstGeom>
          <a:gradFill rotWithShape="0">
            <a:gsLst>
              <a:gs pos="0">
                <a:srgbClr val="0000FF"/>
              </a:gs>
              <a:gs pos="100000">
                <a:srgbClr val="FF3300"/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705972" y="4403912"/>
            <a:ext cx="1237131" cy="1089214"/>
          </a:xfrm>
          <a:prstGeom prst="line">
            <a:avLst/>
          </a:prstGeom>
          <a:gradFill rotWithShape="0">
            <a:gsLst>
              <a:gs pos="0">
                <a:srgbClr val="0000FF"/>
              </a:gs>
              <a:gs pos="100000">
                <a:srgbClr val="FF3300"/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20060607180923_cold%20fro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152400" y="1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WARM FRONT: </a:t>
            </a:r>
          </a:p>
          <a:p>
            <a:pPr marL="742950" lvl="1" indent="-285750" algn="l">
              <a:lnSpc>
                <a:spcPct val="85000"/>
              </a:lnSpc>
              <a:spcBef>
                <a:spcPct val="10000"/>
              </a:spcBef>
              <a:buFontTx/>
              <a:buChar char="–"/>
              <a:defRPr/>
            </a:pPr>
            <a:r>
              <a:rPr lang="en-US" sz="2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Warm (Stable) air advances towards, and slides up and over, cold (Stable), dense, air</a:t>
            </a:r>
          </a:p>
          <a:p>
            <a:pPr marL="742950" lvl="1" indent="-285750" algn="l">
              <a:lnSpc>
                <a:spcPct val="85000"/>
              </a:lnSpc>
              <a:spcBef>
                <a:spcPct val="10000"/>
              </a:spcBef>
              <a:buFontTx/>
              <a:buChar char="–"/>
              <a:defRPr/>
            </a:pPr>
            <a:r>
              <a:rPr lang="en-US" sz="2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Slope is relatively </a:t>
            </a:r>
            <a:r>
              <a:rPr lang="en-US" sz="2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flat because warm air can’t move surface air but can move air aloft because there is MUCH more friction at surface but not aloft</a:t>
            </a:r>
            <a:endParaRPr lang="en-US" sz="22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143000" lvl="2" indent="-228600" algn="l">
              <a:lnSpc>
                <a:spcPct val="8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Overcast, light rain, drizzle, AHEAD of  the WF</a:t>
            </a:r>
          </a:p>
          <a:p>
            <a:pPr marL="1143000" lvl="2" indent="-228600" algn="l">
              <a:lnSpc>
                <a:spcPct val="8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As Warm Front approaches, clouds will have lower altitudes</a:t>
            </a:r>
          </a:p>
        </p:txBody>
      </p:sp>
      <p:pic>
        <p:nvPicPr>
          <p:cNvPr id="22531" name="Picture 5" descr="agburt09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Outline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Achieving Precipitation</a:t>
            </a:r>
          </a:p>
          <a:p>
            <a:pPr eaLnBrk="1" hangingPunct="1">
              <a:defRPr/>
            </a:pPr>
            <a:r>
              <a:rPr lang="en-US" dirty="0" smtClean="0"/>
              <a:t>Lifting Mechanisms </a:t>
            </a:r>
          </a:p>
          <a:p>
            <a:pPr lvl="1" eaLnBrk="1" hangingPunct="1">
              <a:defRPr/>
            </a:pPr>
            <a:r>
              <a:rPr lang="en-US" dirty="0" err="1" smtClean="0"/>
              <a:t>Orographic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Frontal</a:t>
            </a:r>
          </a:p>
          <a:p>
            <a:pPr lvl="1" eaLnBrk="1" hangingPunct="1">
              <a:defRPr/>
            </a:pPr>
            <a:r>
              <a:rPr lang="en-US" dirty="0" smtClean="0"/>
              <a:t>Convergent</a:t>
            </a:r>
          </a:p>
          <a:p>
            <a:pPr lvl="1" eaLnBrk="1" hangingPunct="1">
              <a:defRPr/>
            </a:pPr>
            <a:r>
              <a:rPr lang="en-US" dirty="0" smtClean="0"/>
              <a:t>Convectional – Unstable Atmosphere</a:t>
            </a:r>
          </a:p>
          <a:p>
            <a:pPr lvl="2" eaLnBrk="1" hangingPunct="1">
              <a:defRPr/>
            </a:pPr>
            <a:r>
              <a:rPr lang="en-US" dirty="0" smtClean="0"/>
              <a:t>Terms &amp; explanations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Jean Patricks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304800" y="61722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CIRRUS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800px-Close_Cirrostratus_stratiformi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304800" y="61722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CIRROSTRATUS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675px-AltostratusCloud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304800" y="61722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ALTOSTRATUS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800px-Nov20-05-Nimbostratu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304800" y="61722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NIMBOSTRATUS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Convergent </a:t>
            </a:r>
            <a:r>
              <a:rPr lang="en-US" dirty="0" smtClean="0"/>
              <a:t>Lifting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Air Masses sucked into </a:t>
            </a:r>
            <a:r>
              <a:rPr lang="en-US" dirty="0" smtClean="0">
                <a:solidFill>
                  <a:srgbClr val="0070C0"/>
                </a:solidFill>
              </a:rPr>
              <a:t>Low </a:t>
            </a:r>
            <a:r>
              <a:rPr lang="en-US" dirty="0" smtClean="0">
                <a:solidFill>
                  <a:srgbClr val="0070C0"/>
                </a:solidFill>
              </a:rPr>
              <a:t>Pressure </a:t>
            </a:r>
            <a:r>
              <a:rPr lang="en-US" dirty="0" smtClean="0"/>
              <a:t>at the surface</a:t>
            </a:r>
            <a:r>
              <a:rPr lang="en-US" dirty="0" smtClean="0"/>
              <a:t>. 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They Collide and are forced upward </a:t>
            </a:r>
            <a:endParaRPr lang="en-US" dirty="0" smtClean="0"/>
          </a:p>
        </p:txBody>
      </p:sp>
      <p:pic>
        <p:nvPicPr>
          <p:cNvPr id="4" name="Picture 3" descr="05-25a-lifting-converg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0592" y="3199784"/>
            <a:ext cx="4069080" cy="326629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Convectional Lifting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Hot Air Rises.  </a:t>
            </a:r>
          </a:p>
          <a:p>
            <a:pPr lvl="1" eaLnBrk="1" hangingPunct="1">
              <a:defRPr/>
            </a:pPr>
            <a:r>
              <a:rPr lang="en-US" dirty="0" smtClean="0"/>
              <a:t>Any parcel of air that is warmer than surrounding air will rise</a:t>
            </a:r>
          </a:p>
          <a:p>
            <a:pPr lvl="2" eaLnBrk="1" hangingPunct="1">
              <a:defRPr/>
            </a:pPr>
            <a:r>
              <a:rPr lang="en-US" dirty="0" smtClean="0"/>
              <a:t>Just because it is </a:t>
            </a:r>
            <a:r>
              <a:rPr lang="en-US" dirty="0" smtClean="0">
                <a:solidFill>
                  <a:srgbClr val="0070C0"/>
                </a:solidFill>
              </a:rPr>
              <a:t>less dense</a:t>
            </a:r>
            <a:r>
              <a:rPr lang="en-US" dirty="0" smtClean="0"/>
              <a:t>…This is Convectional Lifting</a:t>
            </a:r>
          </a:p>
          <a:p>
            <a:pPr eaLnBrk="1" hangingPunct="1">
              <a:defRPr/>
            </a:pPr>
            <a:r>
              <a:rPr lang="en-US" dirty="0" smtClean="0"/>
              <a:t>Requires </a:t>
            </a:r>
            <a:r>
              <a:rPr lang="en-US" dirty="0" smtClean="0">
                <a:solidFill>
                  <a:srgbClr val="0070C0"/>
                </a:solidFill>
              </a:rPr>
              <a:t>UNSTABLE</a:t>
            </a:r>
            <a:r>
              <a:rPr lang="en-US" dirty="0" smtClean="0"/>
              <a:t> atmosphere</a:t>
            </a:r>
          </a:p>
          <a:p>
            <a:pPr lvl="1" eaLnBrk="1" hangingPunct="1">
              <a:defRPr/>
            </a:pPr>
            <a:r>
              <a:rPr lang="en-US" dirty="0" smtClean="0"/>
              <a:t>An Unstable atmosphere’s Temp continues to be much cooler than parcel as it rises. </a:t>
            </a:r>
          </a:p>
          <a:p>
            <a:pPr lvl="1" eaLnBrk="1" hangingPunct="1">
              <a:defRPr/>
            </a:pPr>
            <a:r>
              <a:rPr lang="en-US" dirty="0" smtClean="0"/>
              <a:t>It rises until parcel Temp=atmosphere Temp 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70C0"/>
                </a:solidFill>
              </a:rPr>
              <a:t>TROPOPAUSE</a:t>
            </a:r>
            <a:r>
              <a:rPr lang="en-US" dirty="0" smtClean="0"/>
              <a:t> (remember this?)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Convectional Lifting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DOES HOT AIR RISE?????	</a:t>
            </a:r>
          </a:p>
          <a:p>
            <a:pPr lvl="1" eaLnBrk="1" hangingPunct="1">
              <a:defRPr/>
            </a:pPr>
            <a:r>
              <a:rPr lang="en-US" dirty="0" smtClean="0"/>
              <a:t>Warm air molecules move very fast</a:t>
            </a:r>
          </a:p>
          <a:p>
            <a:pPr lvl="2" eaLnBrk="1" hangingPunct="1">
              <a:defRPr/>
            </a:pPr>
            <a:r>
              <a:rPr lang="en-US" dirty="0" smtClean="0"/>
              <a:t>This causes the parcel to expand. </a:t>
            </a:r>
          </a:p>
          <a:p>
            <a:pPr lvl="1" eaLnBrk="1" hangingPunct="1">
              <a:defRPr/>
            </a:pPr>
            <a:r>
              <a:rPr lang="en-US" dirty="0" smtClean="0"/>
              <a:t>Once expanded, the air parcel has a </a:t>
            </a:r>
            <a:r>
              <a:rPr lang="en-US" dirty="0" smtClean="0">
                <a:solidFill>
                  <a:srgbClr val="0070C0"/>
                </a:solidFill>
              </a:rPr>
              <a:t>lower density </a:t>
            </a:r>
            <a:r>
              <a:rPr lang="en-US" dirty="0" smtClean="0"/>
              <a:t>than the surrounding air</a:t>
            </a:r>
          </a:p>
          <a:p>
            <a:pPr lvl="2" eaLnBrk="1" hangingPunct="1">
              <a:defRPr/>
            </a:pPr>
            <a:r>
              <a:rPr lang="en-US" dirty="0" smtClean="0"/>
              <a:t>It is </a:t>
            </a:r>
            <a:r>
              <a:rPr lang="en-US" dirty="0" smtClean="0">
                <a:solidFill>
                  <a:srgbClr val="0070C0"/>
                </a:solidFill>
              </a:rPr>
              <a:t>lighter</a:t>
            </a:r>
            <a:r>
              <a:rPr lang="en-US" dirty="0" smtClean="0"/>
              <a:t> – so it rises</a:t>
            </a:r>
          </a:p>
          <a:p>
            <a:pPr lvl="1" eaLnBrk="1" hangingPunct="1">
              <a:defRPr/>
            </a:pPr>
            <a:r>
              <a:rPr lang="en-US" dirty="0" smtClean="0"/>
              <a:t>Once the Temperature and Density of the Air Parcel is equal to that of the </a:t>
            </a:r>
            <a:br>
              <a:rPr lang="en-US" dirty="0" smtClean="0"/>
            </a:br>
            <a:r>
              <a:rPr lang="en-US" dirty="0" smtClean="0"/>
              <a:t>surrounding air:</a:t>
            </a:r>
          </a:p>
          <a:p>
            <a:pPr lvl="2" eaLnBrk="1" hangingPunct="1">
              <a:defRPr/>
            </a:pPr>
            <a:r>
              <a:rPr lang="en-US" dirty="0" smtClean="0"/>
              <a:t>It will cease to </a:t>
            </a:r>
            <a:r>
              <a:rPr lang="en-US" dirty="0" smtClean="0">
                <a:solidFill>
                  <a:srgbClr val="0070C0"/>
                </a:solidFill>
              </a:rPr>
              <a:t>rise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ot_air_ball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05_006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Adiabatic Processes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29871"/>
            <a:ext cx="7620000" cy="50292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defRPr/>
            </a:pPr>
            <a:r>
              <a:rPr lang="en-US" dirty="0" smtClean="0">
                <a:solidFill>
                  <a:srgbClr val="0070C0"/>
                </a:solidFill>
              </a:rPr>
              <a:t>DIABATIC</a:t>
            </a:r>
            <a:r>
              <a:rPr lang="en-US" dirty="0" smtClean="0"/>
              <a:t> Temperature changes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600" dirty="0" smtClean="0"/>
              <a:t>Temperature changes that occur through the </a:t>
            </a:r>
            <a:r>
              <a:rPr lang="en-US" sz="2600" i="1" dirty="0" smtClean="0"/>
              <a:t>addition</a:t>
            </a:r>
            <a:r>
              <a:rPr lang="en-US" sz="2600" dirty="0" smtClean="0"/>
              <a:t> or </a:t>
            </a:r>
            <a:r>
              <a:rPr lang="en-US" sz="2600" i="1" dirty="0" smtClean="0"/>
              <a:t>subtraction </a:t>
            </a:r>
            <a:r>
              <a:rPr lang="en-US" sz="2600" dirty="0" smtClean="0"/>
              <a:t>of heat.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en-US" dirty="0" smtClean="0">
                <a:solidFill>
                  <a:srgbClr val="0070C0"/>
                </a:solidFill>
              </a:rPr>
              <a:t>ADIABATIC</a:t>
            </a:r>
            <a:r>
              <a:rPr lang="en-US" dirty="0" smtClean="0"/>
              <a:t> Temperature changes</a:t>
            </a:r>
            <a:endParaRPr lang="en-US" sz="2600" dirty="0" smtClean="0"/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600" dirty="0" smtClean="0"/>
              <a:t>Temperature changes that occur </a:t>
            </a:r>
            <a:r>
              <a:rPr lang="en-US" sz="2600" i="1" dirty="0" smtClean="0"/>
              <a:t>without </a:t>
            </a:r>
            <a:r>
              <a:rPr lang="en-US" sz="2600" dirty="0" smtClean="0"/>
              <a:t>the addition or subtraction of heat.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600" dirty="0" smtClean="0"/>
              <a:t>Good approx. since parcel rises fast so there is little time for heat transfer with environment</a:t>
            </a:r>
            <a:r>
              <a:rPr lang="en-US" dirty="0" smtClean="0"/>
              <a:t> 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en-US" sz="2800" dirty="0" smtClean="0"/>
              <a:t>When air </a:t>
            </a:r>
            <a:r>
              <a:rPr lang="en-US" sz="2800" dirty="0" smtClean="0">
                <a:solidFill>
                  <a:srgbClr val="0070C0"/>
                </a:solidFill>
              </a:rPr>
              <a:t>EXPANDS</a:t>
            </a:r>
            <a:r>
              <a:rPr lang="en-US" sz="2800" dirty="0" smtClean="0"/>
              <a:t>, it cools adiabatically</a:t>
            </a:r>
            <a:endParaRPr lang="en-US" sz="2800" dirty="0" smtClean="0">
              <a:solidFill>
                <a:srgbClr val="FF9900"/>
              </a:solidFill>
            </a:endParaRPr>
          </a:p>
          <a:p>
            <a:pPr eaLnBrk="1" hangingPunct="1">
              <a:spcBef>
                <a:spcPct val="10000"/>
              </a:spcBef>
              <a:defRPr/>
            </a:pPr>
            <a:r>
              <a:rPr lang="en-US" sz="2800" dirty="0" smtClean="0"/>
              <a:t>When air </a:t>
            </a:r>
            <a:r>
              <a:rPr lang="en-US" sz="2800" dirty="0" smtClean="0">
                <a:solidFill>
                  <a:srgbClr val="0070C0"/>
                </a:solidFill>
              </a:rPr>
              <a:t>CONTRACTS</a:t>
            </a:r>
            <a:r>
              <a:rPr lang="en-US" sz="2800" dirty="0" smtClean="0"/>
              <a:t>, it warms adiabatically</a:t>
            </a:r>
          </a:p>
          <a:p>
            <a:pPr lvl="1" eaLnBrk="1" hangingPunct="1">
              <a:spcBef>
                <a:spcPct val="10000"/>
              </a:spcBef>
              <a:defRPr/>
            </a:pP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Precipitation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Precipitation is dependant upon several factors: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70C0"/>
                </a:solidFill>
              </a:rPr>
              <a:t>Saturation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 smtClean="0"/>
              <a:t>Addition Of Water Vapor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 smtClean="0"/>
              <a:t>Mixing Of  Cold Air With Warm, Moist Air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 smtClean="0"/>
              <a:t>Lowering Temperature To The Dew Point</a:t>
            </a:r>
          </a:p>
          <a:p>
            <a:pPr lvl="3" eaLnBrk="1" hangingPunct="1">
              <a:lnSpc>
                <a:spcPct val="95000"/>
              </a:lnSpc>
              <a:defRPr/>
            </a:pPr>
            <a:r>
              <a:rPr lang="en-US" dirty="0" smtClean="0"/>
              <a:t>This is the method by which </a:t>
            </a:r>
            <a:r>
              <a:rPr lang="en-US" dirty="0" smtClean="0">
                <a:solidFill>
                  <a:srgbClr val="0070C0"/>
                </a:solidFill>
              </a:rPr>
              <a:t>clouds</a:t>
            </a:r>
            <a:r>
              <a:rPr lang="en-US" dirty="0" smtClean="0"/>
              <a:t> are formed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70C0"/>
                </a:solidFill>
              </a:rPr>
              <a:t>Condensation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Cloud formation (Dependant upon Condensation Nuclei)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Precipitation occurs when condensation produces sufficiently </a:t>
            </a:r>
            <a:r>
              <a:rPr lang="en-US" dirty="0" smtClean="0">
                <a:solidFill>
                  <a:srgbClr val="0070C0"/>
                </a:solidFill>
              </a:rPr>
              <a:t>large</a:t>
            </a:r>
            <a:r>
              <a:rPr lang="en-US" dirty="0" smtClean="0"/>
              <a:t> raindrops to fall to Earth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8445500" y="6235700"/>
            <a:ext cx="685800" cy="6096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Adiabatic Processes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96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dirty="0" smtClean="0"/>
              <a:t>Expanding/Rising Air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dirty="0" smtClean="0"/>
              <a:t>The act of expansion of a parcel of air causes it to </a:t>
            </a:r>
            <a:r>
              <a:rPr lang="en-US" dirty="0" smtClean="0">
                <a:solidFill>
                  <a:srgbClr val="0070C0"/>
                </a:solidFill>
              </a:rPr>
              <a:t>cool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dirty="0" smtClean="0"/>
              <a:t>Cooling occurs because expanding parcel does </a:t>
            </a:r>
            <a:r>
              <a:rPr lang="en-US" dirty="0" smtClean="0">
                <a:solidFill>
                  <a:srgbClr val="0070C0"/>
                </a:solidFill>
              </a:rPr>
              <a:t>work</a:t>
            </a:r>
            <a:r>
              <a:rPr lang="en-US" dirty="0" smtClean="0"/>
              <a:t> on surroundings requiring energy</a:t>
            </a:r>
          </a:p>
          <a:p>
            <a:pPr lvl="2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dirty="0" smtClean="0"/>
              <a:t>But no energy is added.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dirty="0" smtClean="0"/>
              <a:t>Instead, </a:t>
            </a:r>
            <a:r>
              <a:rPr lang="en-US" dirty="0" smtClean="0">
                <a:solidFill>
                  <a:srgbClr val="0070C0"/>
                </a:solidFill>
              </a:rPr>
              <a:t>INTERNAL</a:t>
            </a:r>
            <a:r>
              <a:rPr lang="en-US" dirty="0" smtClean="0"/>
              <a:t> energy from inside the parcel is used for expansion,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dirty="0" smtClean="0"/>
              <a:t>Thus the parcel cools.</a:t>
            </a:r>
          </a:p>
          <a:p>
            <a:pPr lvl="2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dirty="0" smtClean="0"/>
              <a:t>This is similar to you not eating but using up energy you have already stored inside you…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Lapse Rate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Rate at which a variable </a:t>
            </a:r>
            <a:r>
              <a:rPr lang="en-US" dirty="0" smtClean="0">
                <a:solidFill>
                  <a:srgbClr val="0070C0"/>
                </a:solidFill>
              </a:rPr>
              <a:t>DECREASES</a:t>
            </a:r>
            <a:r>
              <a:rPr lang="en-US" dirty="0" smtClean="0"/>
              <a:t> with an </a:t>
            </a:r>
            <a:r>
              <a:rPr lang="en-US" dirty="0" smtClean="0">
                <a:solidFill>
                  <a:srgbClr val="0070C0"/>
                </a:solidFill>
              </a:rPr>
              <a:t>INCREASE</a:t>
            </a:r>
            <a:r>
              <a:rPr lang="en-US" dirty="0" smtClean="0"/>
              <a:t> in another variable.  </a:t>
            </a:r>
          </a:p>
          <a:p>
            <a:pPr lvl="1" eaLnBrk="1" hangingPunct="1">
              <a:defRPr/>
            </a:pPr>
            <a:r>
              <a:rPr lang="en-US" dirty="0" smtClean="0"/>
              <a:t>In </a:t>
            </a:r>
            <a:r>
              <a:rPr lang="en-US" dirty="0" err="1" smtClean="0"/>
              <a:t>metereology</a:t>
            </a:r>
            <a:r>
              <a:rPr lang="en-US" dirty="0" smtClean="0"/>
              <a:t> we are concerned with the decrease in temperature with increase in height. </a:t>
            </a:r>
          </a:p>
          <a:p>
            <a:pPr lvl="1" eaLnBrk="1" hangingPunct="1">
              <a:defRPr/>
            </a:pPr>
            <a:r>
              <a:rPr lang="en-US" dirty="0" smtClean="0"/>
              <a:t>If you do the math, it turns out the Temperature of </a:t>
            </a:r>
            <a:r>
              <a:rPr lang="en-US" dirty="0" smtClean="0"/>
              <a:t>UNSATURATED </a:t>
            </a:r>
            <a:r>
              <a:rPr lang="en-US" dirty="0" smtClean="0"/>
              <a:t>air parcel decreases LINEARLY with height 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Note: Sometimes Unsaturated is </a:t>
            </a:r>
            <a:r>
              <a:rPr lang="en-US" smtClean="0"/>
              <a:t>called </a:t>
            </a:r>
            <a:r>
              <a:rPr lang="en-US" sz="2800" b="1" smtClean="0"/>
              <a:t>“DRY” </a:t>
            </a:r>
            <a:r>
              <a:rPr lang="en-US" dirty="0" smtClean="0"/>
              <a:t>because there is no liquid water. BUT there </a:t>
            </a:r>
            <a:r>
              <a:rPr lang="en-US" dirty="0" smtClean="0"/>
              <a:t>is water vapor but it is unsaturated.</a:t>
            </a: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Dry Adiabatic Lapse Rate (DALR) 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962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10 °C per 1000m rise.</a:t>
            </a:r>
          </a:p>
          <a:p>
            <a:pPr lvl="1" eaLnBrk="1" hangingPunct="1">
              <a:defRPr/>
            </a:pPr>
            <a:r>
              <a:rPr lang="en-US" dirty="0" smtClean="0"/>
              <a:t>It is used for DRY (</a:t>
            </a:r>
            <a:r>
              <a:rPr lang="en-US" dirty="0" smtClean="0">
                <a:solidFill>
                  <a:srgbClr val="0070C0"/>
                </a:solidFill>
              </a:rPr>
              <a:t>RH &lt; 100%) </a:t>
            </a:r>
            <a:r>
              <a:rPr lang="en-US" dirty="0" smtClean="0"/>
              <a:t>Air regardless of method of lifting</a:t>
            </a:r>
          </a:p>
          <a:p>
            <a:pPr lvl="1" eaLnBrk="1" hangingPunct="1">
              <a:defRPr/>
            </a:pPr>
            <a:r>
              <a:rPr lang="en-US" dirty="0" smtClean="0"/>
              <a:t>Is used for Dry air </a:t>
            </a:r>
            <a:r>
              <a:rPr lang="en-US" i="1" dirty="0" smtClean="0"/>
              <a:t>below</a:t>
            </a:r>
            <a:r>
              <a:rPr lang="en-US" dirty="0" smtClean="0"/>
              <a:t> the condensation </a:t>
            </a:r>
            <a:br>
              <a:rPr lang="en-US" dirty="0" smtClean="0"/>
            </a:br>
            <a:r>
              <a:rPr lang="en-US" dirty="0" smtClean="0"/>
              <a:t>level</a:t>
            </a:r>
          </a:p>
          <a:p>
            <a:pPr lvl="2" eaLnBrk="1" hangingPunct="1">
              <a:defRPr/>
            </a:pPr>
            <a:r>
              <a:rPr lang="en-US" dirty="0" smtClean="0"/>
              <a:t>The point at which air becomes saturated</a:t>
            </a:r>
          </a:p>
          <a:p>
            <a:pPr eaLnBrk="1" hangingPunct="1">
              <a:defRPr/>
            </a:pPr>
            <a:r>
              <a:rPr lang="en-US" dirty="0" smtClean="0"/>
              <a:t>Same for every location as long as DRY</a:t>
            </a:r>
          </a:p>
          <a:p>
            <a:pPr eaLnBrk="1" hangingPunct="1">
              <a:defRPr/>
            </a:pPr>
            <a:r>
              <a:rPr lang="en-US" dirty="0" smtClean="0"/>
              <a:t>We compare this lapse rate to that of </a:t>
            </a:r>
            <a:br>
              <a:rPr lang="en-US" dirty="0" smtClean="0"/>
            </a:br>
            <a:r>
              <a:rPr lang="en-US" dirty="0" smtClean="0"/>
              <a:t>the surrounding air to determine stability of the air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Environmental Lapse Rate (ELR)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Lapse Rate of </a:t>
            </a:r>
            <a:r>
              <a:rPr lang="en-US" dirty="0" smtClean="0">
                <a:solidFill>
                  <a:srgbClr val="0070C0"/>
                </a:solidFill>
              </a:rPr>
              <a:t>Actual</a:t>
            </a:r>
            <a:r>
              <a:rPr lang="en-US" dirty="0" smtClean="0"/>
              <a:t> atmosphere air at a given location (NOT the parcel)</a:t>
            </a:r>
          </a:p>
          <a:p>
            <a:pPr lvl="1" eaLnBrk="1" hangingPunct="1">
              <a:defRPr/>
            </a:pPr>
            <a:r>
              <a:rPr lang="en-US" dirty="0" smtClean="0"/>
              <a:t>ELR changes over time and between locations</a:t>
            </a:r>
          </a:p>
          <a:p>
            <a:pPr lvl="2" eaLnBrk="1" hangingPunct="1">
              <a:defRPr/>
            </a:pPr>
            <a:r>
              <a:rPr lang="en-US" dirty="0" smtClean="0"/>
              <a:t>Varies between about 5 and 15 °C per 1000 m rise</a:t>
            </a:r>
          </a:p>
          <a:p>
            <a:pPr lvl="1" eaLnBrk="1" hangingPunct="1">
              <a:defRPr/>
            </a:pPr>
            <a:r>
              <a:rPr lang="en-US" dirty="0" smtClean="0"/>
              <a:t>ELR is for air that is not moving</a:t>
            </a:r>
          </a:p>
          <a:p>
            <a:pPr lvl="2" eaLnBrk="1" hangingPunct="1">
              <a:defRPr/>
            </a:pPr>
            <a:r>
              <a:rPr lang="en-US" dirty="0" smtClean="0"/>
              <a:t>It must be measured for each location. </a:t>
            </a:r>
          </a:p>
          <a:p>
            <a:pPr lvl="2" eaLnBrk="1" hangingPunct="1">
              <a:defRPr/>
            </a:pPr>
            <a:r>
              <a:rPr lang="en-US" dirty="0" smtClean="0"/>
              <a:t>In any question, you will be given the ELR.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Standard ELR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70C0"/>
                </a:solidFill>
              </a:rPr>
              <a:t>6.4</a:t>
            </a:r>
            <a:r>
              <a:rPr lang="en-US" dirty="0" smtClean="0"/>
              <a:t> °C per 1000m rise (1000km=1km)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The global </a:t>
            </a:r>
            <a:r>
              <a:rPr lang="en-US" i="1" dirty="0" smtClean="0"/>
              <a:t>average</a:t>
            </a:r>
            <a:r>
              <a:rPr lang="en-US" dirty="0" smtClean="0"/>
              <a:t> rate of temperature decrease with elevation increase </a:t>
            </a:r>
            <a:br>
              <a:rPr lang="en-US" dirty="0" smtClean="0"/>
            </a:br>
            <a:r>
              <a:rPr lang="en-US" dirty="0" smtClean="0"/>
              <a:t>throughout the Troposphere for DRY air.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Used for DRY (RH &lt; 100%) air.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The air is </a:t>
            </a:r>
            <a:r>
              <a:rPr lang="en-US" i="1" u="sng" dirty="0" smtClean="0"/>
              <a:t>NOT</a:t>
            </a:r>
            <a:r>
              <a:rPr lang="en-US" dirty="0" smtClean="0"/>
              <a:t> moving.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The temperature decrease is seen as YOU move </a:t>
            </a:r>
            <a:br>
              <a:rPr lang="en-US" dirty="0" smtClean="0"/>
            </a:br>
            <a:r>
              <a:rPr lang="en-US" dirty="0" smtClean="0"/>
              <a:t>UP THROUGH the air.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 smtClean="0"/>
              <a:t>As is seen with a weather balloon (</a:t>
            </a:r>
            <a:r>
              <a:rPr lang="en-US" dirty="0" err="1" smtClean="0"/>
              <a:t>Radiosonde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Is not the same as the Actual ELR for a given time and location (unless the Actual ELR = 6.4 C/km !!!)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Instability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Stable air means if parcel is lifted adiabatically in it , it will return to earth</a:t>
            </a:r>
          </a:p>
          <a:p>
            <a:pPr eaLnBrk="1" hangingPunct="1">
              <a:defRPr/>
            </a:pPr>
            <a:r>
              <a:rPr lang="en-US" dirty="0" smtClean="0"/>
              <a:t>If the Parcel is </a:t>
            </a:r>
            <a:r>
              <a:rPr lang="en-US" dirty="0" smtClean="0">
                <a:solidFill>
                  <a:srgbClr val="0070C0"/>
                </a:solidFill>
              </a:rPr>
              <a:t>COOLER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DENSER</a:t>
            </a:r>
            <a:r>
              <a:rPr lang="en-US" dirty="0" smtClean="0"/>
              <a:t> than Surroundings as it ascends, it will sink thus it is STABLE</a:t>
            </a:r>
          </a:p>
          <a:p>
            <a:pPr lvl="1" eaLnBrk="1" hangingPunct="1">
              <a:defRPr/>
            </a:pPr>
            <a:r>
              <a:rPr lang="en-US" dirty="0" smtClean="0"/>
              <a:t>Compare the temperature of parcel to surroundings using graph of actual lapse rate vs. parcel adiabatic lapse rate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1"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52399" y="228600"/>
            <a:ext cx="37472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200" dirty="0" smtClean="0">
                <a:solidFill>
                  <a:srgbClr val="0000CC"/>
                </a:solidFill>
              </a:rPr>
              <a:t>STABLE ATMOSPHERE</a:t>
            </a:r>
            <a:endParaRPr lang="en-US" sz="2200" dirty="0">
              <a:solidFill>
                <a:srgbClr val="0000CC"/>
              </a:solidFill>
            </a:endParaRPr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>
            <a:off x="5562600" y="61722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3276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200">
                <a:solidFill>
                  <a:srgbClr val="0000CC"/>
                </a:solidFill>
              </a:rPr>
              <a:t>ABSOLUTELY STABLE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Lifting Mechanisms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Rising air expands doing work on environment. Work uses “internal” energy reducing Temp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Clouds</a:t>
            </a:r>
            <a:r>
              <a:rPr lang="en-US" sz="2800" dirty="0" smtClean="0"/>
              <a:t> are formed by cooling the air to the dew point temperature.</a:t>
            </a:r>
          </a:p>
          <a:p>
            <a:pPr lvl="1" eaLnBrk="1" hangingPunct="1">
              <a:defRPr/>
            </a:pPr>
            <a:r>
              <a:rPr lang="en-US" sz="2400" dirty="0" smtClean="0"/>
              <a:t>How does this occur? 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Lifting</a:t>
            </a:r>
            <a:r>
              <a:rPr lang="en-US" sz="2400" dirty="0" smtClean="0"/>
              <a:t> of air through the atmosphere</a:t>
            </a:r>
          </a:p>
          <a:p>
            <a:pPr eaLnBrk="1" hangingPunct="1">
              <a:defRPr/>
            </a:pPr>
            <a:r>
              <a:rPr lang="en-US" sz="2800" dirty="0" smtClean="0"/>
              <a:t>However, this ‘</a:t>
            </a:r>
            <a:r>
              <a:rPr lang="en-US" sz="2800" dirty="0" smtClean="0">
                <a:solidFill>
                  <a:srgbClr val="0070C0"/>
                </a:solidFill>
              </a:rPr>
              <a:t>Lifting</a:t>
            </a:r>
            <a:r>
              <a:rPr lang="en-US" sz="2800" dirty="0" smtClean="0"/>
              <a:t>’ generally does not occur spontaneously.</a:t>
            </a:r>
          </a:p>
          <a:p>
            <a:pPr lvl="1" eaLnBrk="1" hangingPunct="1">
              <a:defRPr/>
            </a:pPr>
            <a:r>
              <a:rPr lang="en-US" sz="2400" dirty="0" smtClean="0"/>
              <a:t>Air, typically, will only rise if it is </a:t>
            </a:r>
            <a:r>
              <a:rPr lang="en-US" sz="2400" dirty="0" smtClean="0">
                <a:solidFill>
                  <a:srgbClr val="0070C0"/>
                </a:solidFill>
              </a:rPr>
              <a:t>forced</a:t>
            </a:r>
            <a:r>
              <a:rPr lang="en-US" sz="2400" dirty="0" smtClean="0"/>
              <a:t> to do so</a:t>
            </a:r>
          </a:p>
          <a:p>
            <a:pPr lvl="1" eaLnBrk="1" hangingPunct="1">
              <a:defRPr/>
            </a:pPr>
            <a:r>
              <a:rPr lang="en-US" sz="2400" dirty="0" smtClean="0"/>
              <a:t>Otherwise it will remain at its present location</a:t>
            </a:r>
          </a:p>
          <a:p>
            <a:pPr lvl="1" eaLnBrk="1" hangingPunct="1">
              <a:defRPr/>
            </a:pPr>
            <a:r>
              <a:rPr lang="en-US" sz="2400" dirty="0" smtClean="0"/>
              <a:t>In this situation, air is deemed to be ‘STABLE’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" t="1239" r="934" b="851"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52399" y="228600"/>
            <a:ext cx="36934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200" dirty="0" smtClean="0">
                <a:solidFill>
                  <a:srgbClr val="0000CC"/>
                </a:solidFill>
              </a:rPr>
              <a:t>STABLE ATMOSPHERE</a:t>
            </a:r>
            <a:endParaRPr lang="en-US" sz="2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3276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200">
                <a:solidFill>
                  <a:srgbClr val="0000CC"/>
                </a:solidFill>
              </a:rPr>
              <a:t>ABSOLUTELY STABLE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3276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200">
                <a:solidFill>
                  <a:srgbClr val="0000CC"/>
                </a:solidFill>
              </a:rPr>
              <a:t>ABSOLUTELY STABLE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5" r="1453" b="15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42178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200" dirty="0" smtClean="0">
                <a:solidFill>
                  <a:srgbClr val="0000CC"/>
                </a:solidFill>
              </a:rPr>
              <a:t>STABLE ATMOSPHERE</a:t>
            </a:r>
            <a:endParaRPr lang="en-US" sz="2200" dirty="0">
              <a:solidFill>
                <a:srgbClr val="0000CC"/>
              </a:solidFill>
            </a:endParaRP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381000" y="609600"/>
            <a:ext cx="3657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2200">
                <a:solidFill>
                  <a:srgbClr val="0000CC"/>
                </a:solidFill>
              </a:rPr>
              <a:t>Resists Vertical Movement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200">
                <a:solidFill>
                  <a:srgbClr val="0000CC"/>
                </a:solidFill>
              </a:rPr>
              <a:t>Can Only Be Forced Aloft!</a:t>
            </a: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838200" y="2286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latin typeface="Arial" charset="0"/>
              </a:rPr>
              <a:t>STABLE AIR</a:t>
            </a:r>
            <a:endParaRPr lang="en-US" sz="4400" dirty="0">
              <a:latin typeface="Arial" charset="0"/>
            </a:endParaRPr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2590800" y="2286000"/>
            <a:ext cx="3962400" cy="3505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2438400" y="60960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Temperature</a:t>
            </a:r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762000" y="3505200"/>
            <a:ext cx="1600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Elevation</a:t>
            </a:r>
          </a:p>
        </p:txBody>
      </p:sp>
      <p:sp>
        <p:nvSpPr>
          <p:cNvPr id="47110" name="Line 9"/>
          <p:cNvSpPr>
            <a:spLocks noChangeShapeType="1"/>
          </p:cNvSpPr>
          <p:nvPr/>
        </p:nvSpPr>
        <p:spPr bwMode="auto">
          <a:xfrm flipH="1" flipV="1">
            <a:off x="3048000" y="2743200"/>
            <a:ext cx="3124200" cy="3048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4648200" y="2667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ELR</a:t>
            </a:r>
          </a:p>
        </p:txBody>
      </p:sp>
      <p:sp>
        <p:nvSpPr>
          <p:cNvPr id="47112" name="Text Box 11"/>
          <p:cNvSpPr txBox="1">
            <a:spLocks noChangeArrowheads="1"/>
          </p:cNvSpPr>
          <p:nvPr/>
        </p:nvSpPr>
        <p:spPr bwMode="auto">
          <a:xfrm>
            <a:off x="3276600" y="2667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DALR</a:t>
            </a:r>
          </a:p>
        </p:txBody>
      </p:sp>
      <p:sp>
        <p:nvSpPr>
          <p:cNvPr id="47113" name="Line 12"/>
          <p:cNvSpPr>
            <a:spLocks noChangeShapeType="1"/>
          </p:cNvSpPr>
          <p:nvPr/>
        </p:nvSpPr>
        <p:spPr bwMode="auto">
          <a:xfrm>
            <a:off x="2209800" y="4572000"/>
            <a:ext cx="5029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Text Box 13"/>
          <p:cNvSpPr txBox="1">
            <a:spLocks noChangeArrowheads="1"/>
          </p:cNvSpPr>
          <p:nvPr/>
        </p:nvSpPr>
        <p:spPr bwMode="auto">
          <a:xfrm>
            <a:off x="6705600" y="4114800"/>
            <a:ext cx="220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Any </a:t>
            </a:r>
            <a:r>
              <a:rPr lang="en-US" sz="2600"/>
              <a:t>elevation</a:t>
            </a:r>
          </a:p>
        </p:txBody>
      </p:sp>
      <p:sp>
        <p:nvSpPr>
          <p:cNvPr id="47115" name="Line 14"/>
          <p:cNvSpPr>
            <a:spLocks noChangeShapeType="1"/>
          </p:cNvSpPr>
          <p:nvPr/>
        </p:nvSpPr>
        <p:spPr bwMode="auto">
          <a:xfrm>
            <a:off x="4953000" y="4572000"/>
            <a:ext cx="0" cy="1066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5"/>
          <p:cNvSpPr>
            <a:spLocks noChangeShapeType="1"/>
          </p:cNvSpPr>
          <p:nvPr/>
        </p:nvSpPr>
        <p:spPr bwMode="auto">
          <a:xfrm flipH="1" flipV="1">
            <a:off x="4495800" y="2590800"/>
            <a:ext cx="1676400" cy="32004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Text Box 17"/>
          <p:cNvSpPr txBox="1">
            <a:spLocks noChangeArrowheads="1"/>
          </p:cNvSpPr>
          <p:nvPr/>
        </p:nvSpPr>
        <p:spPr bwMode="auto">
          <a:xfrm>
            <a:off x="3810000" y="5715000"/>
            <a:ext cx="24159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solidFill>
                  <a:schemeClr val="hlink"/>
                </a:solidFill>
              </a:rPr>
              <a:t>Cooler /Denser</a:t>
            </a:r>
            <a:endParaRPr lang="en-US" sz="26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FIG05_006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5638800" y="6273800"/>
            <a:ext cx="3124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0000CC"/>
                </a:solidFill>
              </a:rPr>
              <a:t>ELR = 15C/1000m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81000" y="6273800"/>
            <a:ext cx="449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solidFill>
                  <a:srgbClr val="0000CC"/>
                </a:solidFill>
              </a:rPr>
              <a:t>UNSTABLE ATMOSPHERE</a:t>
            </a:r>
            <a:endParaRPr lang="en-US" sz="2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03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5"/>
          <p:cNvSpPr>
            <a:spLocks noChangeArrowheads="1"/>
          </p:cNvSpPr>
          <p:nvPr/>
        </p:nvSpPr>
        <p:spPr bwMode="auto">
          <a:xfrm>
            <a:off x="838200" y="2286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latin typeface="Arial" charset="0"/>
              </a:rPr>
              <a:t>UNSTABLE</a:t>
            </a:r>
            <a:endParaRPr lang="en-US" sz="4400" dirty="0">
              <a:latin typeface="Arial" charset="0"/>
            </a:endParaRPr>
          </a:p>
        </p:txBody>
      </p:sp>
      <p:sp>
        <p:nvSpPr>
          <p:cNvPr id="49155" name="Rectangle 16"/>
          <p:cNvSpPr>
            <a:spLocks noChangeArrowheads="1"/>
          </p:cNvSpPr>
          <p:nvPr/>
        </p:nvSpPr>
        <p:spPr bwMode="auto">
          <a:xfrm>
            <a:off x="2590800" y="2286000"/>
            <a:ext cx="3962400" cy="3505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Text Box 17"/>
          <p:cNvSpPr txBox="1">
            <a:spLocks noChangeArrowheads="1"/>
          </p:cNvSpPr>
          <p:nvPr/>
        </p:nvSpPr>
        <p:spPr bwMode="auto">
          <a:xfrm>
            <a:off x="2362200" y="6096000"/>
            <a:ext cx="426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Temperature</a:t>
            </a:r>
          </a:p>
        </p:txBody>
      </p:sp>
      <p:sp>
        <p:nvSpPr>
          <p:cNvPr id="49157" name="Text Box 18"/>
          <p:cNvSpPr txBox="1">
            <a:spLocks noChangeArrowheads="1"/>
          </p:cNvSpPr>
          <p:nvPr/>
        </p:nvSpPr>
        <p:spPr bwMode="auto">
          <a:xfrm>
            <a:off x="762000" y="3505200"/>
            <a:ext cx="1600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Elevation</a:t>
            </a:r>
          </a:p>
        </p:txBody>
      </p:sp>
      <p:sp>
        <p:nvSpPr>
          <p:cNvPr id="49158" name="Line 19"/>
          <p:cNvSpPr>
            <a:spLocks noChangeShapeType="1"/>
          </p:cNvSpPr>
          <p:nvPr/>
        </p:nvSpPr>
        <p:spPr bwMode="auto">
          <a:xfrm flipH="1" flipV="1">
            <a:off x="3048000" y="2743200"/>
            <a:ext cx="3124200" cy="3048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20"/>
          <p:cNvSpPr>
            <a:spLocks noChangeShapeType="1"/>
          </p:cNvSpPr>
          <p:nvPr/>
        </p:nvSpPr>
        <p:spPr bwMode="auto">
          <a:xfrm flipH="1" flipV="1">
            <a:off x="2819400" y="4038600"/>
            <a:ext cx="3276600" cy="17526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Text Box 21"/>
          <p:cNvSpPr txBox="1">
            <a:spLocks noChangeArrowheads="1"/>
          </p:cNvSpPr>
          <p:nvPr/>
        </p:nvSpPr>
        <p:spPr bwMode="auto">
          <a:xfrm>
            <a:off x="2971800" y="3810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ELR</a:t>
            </a:r>
          </a:p>
        </p:txBody>
      </p:sp>
      <p:sp>
        <p:nvSpPr>
          <p:cNvPr id="49161" name="Text Box 22"/>
          <p:cNvSpPr txBox="1">
            <a:spLocks noChangeArrowheads="1"/>
          </p:cNvSpPr>
          <p:nvPr/>
        </p:nvSpPr>
        <p:spPr bwMode="auto">
          <a:xfrm>
            <a:off x="3276600" y="2667000"/>
            <a:ext cx="1219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DALR</a:t>
            </a:r>
          </a:p>
        </p:txBody>
      </p:sp>
      <p:sp>
        <p:nvSpPr>
          <p:cNvPr id="49162" name="Line 23"/>
          <p:cNvSpPr>
            <a:spLocks noChangeShapeType="1"/>
          </p:cNvSpPr>
          <p:nvPr/>
        </p:nvSpPr>
        <p:spPr bwMode="auto">
          <a:xfrm>
            <a:off x="2209800" y="4572000"/>
            <a:ext cx="5029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Text Box 24"/>
          <p:cNvSpPr txBox="1">
            <a:spLocks noChangeArrowheads="1"/>
          </p:cNvSpPr>
          <p:nvPr/>
        </p:nvSpPr>
        <p:spPr bwMode="auto">
          <a:xfrm>
            <a:off x="6705600" y="4114800"/>
            <a:ext cx="220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Any elevation</a:t>
            </a:r>
          </a:p>
        </p:txBody>
      </p:sp>
      <p:sp>
        <p:nvSpPr>
          <p:cNvPr id="49165" name="Line 26"/>
          <p:cNvSpPr>
            <a:spLocks noChangeShapeType="1"/>
          </p:cNvSpPr>
          <p:nvPr/>
        </p:nvSpPr>
        <p:spPr bwMode="auto">
          <a:xfrm flipV="1">
            <a:off x="4953000" y="3550024"/>
            <a:ext cx="0" cy="10219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Text Box 27"/>
          <p:cNvSpPr txBox="1">
            <a:spLocks noChangeArrowheads="1"/>
          </p:cNvSpPr>
          <p:nvPr/>
        </p:nvSpPr>
        <p:spPr bwMode="auto">
          <a:xfrm>
            <a:off x="4598893" y="3025588"/>
            <a:ext cx="26894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solidFill>
                  <a:srgbClr val="FF0000"/>
                </a:solidFill>
              </a:rPr>
              <a:t>Hotter/Buoyant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Becoming Saturated…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Rising dry air will sometimes reach condensation level</a:t>
            </a:r>
          </a:p>
          <a:p>
            <a:pPr lvl="1" eaLnBrk="1" hangingPunct="1">
              <a:defRPr/>
            </a:pPr>
            <a:r>
              <a:rPr lang="en-US" sz="2400" dirty="0" smtClean="0"/>
              <a:t>RH = 100%, where air temp is equal to dew point temp, and clouds will form.</a:t>
            </a:r>
          </a:p>
          <a:p>
            <a:pPr eaLnBrk="1" hangingPunct="1">
              <a:defRPr/>
            </a:pPr>
            <a:r>
              <a:rPr lang="en-US" sz="2800" dirty="0" smtClean="0"/>
              <a:t>SOMETIMES, the air will keep rising, and keep cooling. </a:t>
            </a:r>
          </a:p>
          <a:p>
            <a:pPr lvl="1" eaLnBrk="1" hangingPunct="1">
              <a:defRPr/>
            </a:pPr>
            <a:r>
              <a:rPr lang="en-US" sz="2400" dirty="0" smtClean="0"/>
              <a:t>But since it is now saturated, it cools at a </a:t>
            </a:r>
            <a:r>
              <a:rPr lang="en-US" sz="2400" dirty="0" smtClean="0">
                <a:solidFill>
                  <a:srgbClr val="0070C0"/>
                </a:solidFill>
              </a:rPr>
              <a:t>different rate </a:t>
            </a:r>
            <a:r>
              <a:rPr lang="en-US" sz="2400" dirty="0" smtClean="0"/>
              <a:t>because of energy released from condensation.</a:t>
            </a:r>
          </a:p>
          <a:p>
            <a:pPr eaLnBrk="1" hangingPunct="1">
              <a:defRPr/>
            </a:pPr>
            <a:r>
              <a:rPr lang="en-US" sz="2800" dirty="0" smtClean="0"/>
              <a:t>Saturated air may also start rising from the ground, so it never experiences the DALR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5081" y="304800"/>
            <a:ext cx="8444753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Saturated Adiabatic Lapse Rate (SALR)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SALR</a:t>
            </a:r>
            <a:r>
              <a:rPr lang="en-US" dirty="0" smtClean="0"/>
              <a:t> cools slower than the DALR.  </a:t>
            </a:r>
          </a:p>
          <a:p>
            <a:pPr lvl="1" eaLnBrk="1" hangingPunct="1">
              <a:defRPr/>
            </a:pPr>
            <a:r>
              <a:rPr lang="en-US" dirty="0" smtClean="0"/>
              <a:t>Condensation releases latent heat and thus warms the air</a:t>
            </a:r>
          </a:p>
          <a:p>
            <a:pPr lvl="2" eaLnBrk="1" hangingPunct="1">
              <a:defRPr/>
            </a:pPr>
            <a:r>
              <a:rPr lang="en-US" dirty="0" smtClean="0"/>
              <a:t>While there is a net cooling effect, it is offset by the slight addition of heat from condensation.</a:t>
            </a:r>
          </a:p>
          <a:p>
            <a:pPr lvl="3" eaLnBrk="1" hangingPunct="1">
              <a:defRPr/>
            </a:pPr>
            <a:r>
              <a:rPr lang="en-US" dirty="0" smtClean="0"/>
              <a:t>Latent Heat of Condensation</a:t>
            </a:r>
          </a:p>
          <a:p>
            <a:pPr lvl="1" eaLnBrk="1" hangingPunct="1">
              <a:defRPr/>
            </a:pPr>
            <a:r>
              <a:rPr lang="en-US" dirty="0" smtClean="0"/>
              <a:t>Thus, SALR is always a slower rate than </a:t>
            </a:r>
            <a:br>
              <a:rPr lang="en-US" dirty="0" smtClean="0"/>
            </a:br>
            <a:r>
              <a:rPr lang="en-US" dirty="0" smtClean="0"/>
              <a:t>10 °C per 1000m (</a:t>
            </a:r>
            <a:r>
              <a:rPr lang="en-US" dirty="0" smtClean="0">
                <a:solidFill>
                  <a:srgbClr val="0070C0"/>
                </a:solidFill>
              </a:rPr>
              <a:t>5-9</a:t>
            </a:r>
            <a:r>
              <a:rPr lang="en-US" dirty="0" smtClean="0"/>
              <a:t> C per 1000m)</a:t>
            </a:r>
          </a:p>
          <a:p>
            <a:pPr lvl="2" eaLnBrk="1" hangingPunct="1">
              <a:defRPr/>
            </a:pPr>
            <a:r>
              <a:rPr lang="en-US" dirty="0" smtClean="0"/>
              <a:t>Its line on a graph will always be STEEPER </a:t>
            </a:r>
            <a:br>
              <a:rPr lang="en-US" dirty="0" smtClean="0"/>
            </a:br>
            <a:r>
              <a:rPr lang="en-US" dirty="0" smtClean="0"/>
              <a:t>than that of the DALR.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Saturated Adiabatic Lapse Rate (SALR)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 eaLnBrk="1" hangingPunct="1">
              <a:buFontTx/>
              <a:buChar char="•"/>
              <a:defRPr/>
            </a:pPr>
            <a:r>
              <a:rPr lang="en-US" dirty="0" smtClean="0"/>
              <a:t>SALR is NOT same for every time/location but depends on Temperature. </a:t>
            </a:r>
          </a:p>
          <a:p>
            <a:pPr lvl="1" eaLnBrk="1" hangingPunct="1">
              <a:defRPr/>
            </a:pPr>
            <a:r>
              <a:rPr lang="en-US" dirty="0" smtClean="0"/>
              <a:t>A very </a:t>
            </a:r>
            <a:r>
              <a:rPr lang="en-US" dirty="0" smtClean="0">
                <a:solidFill>
                  <a:srgbClr val="0070C0"/>
                </a:solidFill>
              </a:rPr>
              <a:t>cold</a:t>
            </a:r>
            <a:r>
              <a:rPr lang="en-US" dirty="0" smtClean="0"/>
              <a:t> atmosphere will have less water vapor at saturation thus less condensation therefore cools more like dry atmosphere </a:t>
            </a:r>
          </a:p>
          <a:p>
            <a:pPr lvl="1" eaLnBrk="1" hangingPunct="1"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warmer</a:t>
            </a:r>
            <a:r>
              <a:rPr lang="en-US" dirty="0" smtClean="0"/>
              <a:t> atmosphere has more water vapor at saturation thus more condensation and more latent heat so cools much LESS than dry atmosphere</a:t>
            </a:r>
          </a:p>
          <a:p>
            <a:pPr lvl="2" eaLnBrk="1" hangingPunct="1">
              <a:defRPr/>
            </a:pPr>
            <a:r>
              <a:rPr lang="en-US" dirty="0" smtClean="0"/>
              <a:t>i.e.  Very Warm atmosphere cools 5 C per 1000m and very Cold atmosphere cools 9 C per 1000m)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Lifting Mechanisms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0894"/>
            <a:ext cx="7772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Lifting Mechanisms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Orographic</a:t>
            </a:r>
            <a:endParaRPr lang="en-US" dirty="0" smtClean="0">
              <a:solidFill>
                <a:srgbClr val="0070C0"/>
              </a:solidFill>
            </a:endParaRPr>
          </a:p>
          <a:p>
            <a:pPr lvl="2" eaLnBrk="1" hangingPunct="1">
              <a:defRPr/>
            </a:pPr>
            <a:r>
              <a:rPr lang="en-US" dirty="0" smtClean="0"/>
              <a:t>Stable Air is FORCED aloft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Frontal</a:t>
            </a:r>
          </a:p>
          <a:p>
            <a:pPr lvl="2" eaLnBrk="1" hangingPunct="1">
              <a:defRPr/>
            </a:pPr>
            <a:r>
              <a:rPr lang="en-US" dirty="0" smtClean="0"/>
              <a:t>Stable Air is FORCED aloft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Convergent</a:t>
            </a:r>
          </a:p>
          <a:p>
            <a:pPr lvl="2" eaLnBrk="1" hangingPunct="1">
              <a:defRPr/>
            </a:pPr>
            <a:r>
              <a:rPr lang="en-US" dirty="0" smtClean="0"/>
              <a:t>Two Colliding Stable Air Masses are FORCED aloft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Convectional</a:t>
            </a:r>
          </a:p>
          <a:p>
            <a:pPr lvl="2" eaLnBrk="1" hangingPunct="1">
              <a:defRPr/>
            </a:pPr>
            <a:r>
              <a:rPr lang="en-US" dirty="0" smtClean="0"/>
              <a:t>Air is </a:t>
            </a:r>
            <a:r>
              <a:rPr lang="en-US" dirty="0" smtClean="0">
                <a:solidFill>
                  <a:srgbClr val="0070C0"/>
                </a:solidFill>
              </a:rPr>
              <a:t>buoyant</a:t>
            </a:r>
            <a:r>
              <a:rPr lang="en-US" dirty="0" smtClean="0"/>
              <a:t> and rises on its own accord</a:t>
            </a:r>
          </a:p>
          <a:p>
            <a:pPr lvl="2" eaLnBrk="1" hangingPunct="1">
              <a:defRPr/>
            </a:pPr>
            <a:r>
              <a:rPr lang="en-US" dirty="0" smtClean="0"/>
              <a:t>In this situation, air is deemed to be  ‘</a:t>
            </a:r>
            <a:r>
              <a:rPr lang="en-US" dirty="0" smtClean="0">
                <a:solidFill>
                  <a:srgbClr val="0070C0"/>
                </a:solidFill>
              </a:rPr>
              <a:t>UNSTABLE</a:t>
            </a:r>
            <a:r>
              <a:rPr lang="en-US" dirty="0" smtClean="0"/>
              <a:t>’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6"/>
          <p:cNvSpPr>
            <a:spLocks noChangeArrowheads="1"/>
          </p:cNvSpPr>
          <p:nvPr/>
        </p:nvSpPr>
        <p:spPr bwMode="auto">
          <a:xfrm>
            <a:off x="2590800" y="2286000"/>
            <a:ext cx="3962400" cy="3505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17"/>
          <p:cNvSpPr txBox="1">
            <a:spLocks noChangeArrowheads="1"/>
          </p:cNvSpPr>
          <p:nvPr/>
        </p:nvSpPr>
        <p:spPr bwMode="auto">
          <a:xfrm>
            <a:off x="2362200" y="6096000"/>
            <a:ext cx="426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Temperature</a:t>
            </a:r>
          </a:p>
        </p:txBody>
      </p:sp>
      <p:sp>
        <p:nvSpPr>
          <p:cNvPr id="53252" name="Text Box 18"/>
          <p:cNvSpPr txBox="1">
            <a:spLocks noChangeArrowheads="1"/>
          </p:cNvSpPr>
          <p:nvPr/>
        </p:nvSpPr>
        <p:spPr bwMode="auto">
          <a:xfrm>
            <a:off x="762000" y="3505200"/>
            <a:ext cx="1600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Elevation</a:t>
            </a:r>
          </a:p>
        </p:txBody>
      </p:sp>
      <p:sp>
        <p:nvSpPr>
          <p:cNvPr id="53253" name="Line 19"/>
          <p:cNvSpPr>
            <a:spLocks noChangeShapeType="1"/>
          </p:cNvSpPr>
          <p:nvPr/>
        </p:nvSpPr>
        <p:spPr bwMode="auto">
          <a:xfrm flipH="1" flipV="1">
            <a:off x="3048000" y="2743200"/>
            <a:ext cx="3124200" cy="3048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Text Box 20"/>
          <p:cNvSpPr txBox="1">
            <a:spLocks noChangeArrowheads="1"/>
          </p:cNvSpPr>
          <p:nvPr/>
        </p:nvSpPr>
        <p:spPr bwMode="auto">
          <a:xfrm>
            <a:off x="3276600" y="2209800"/>
            <a:ext cx="1066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SALR</a:t>
            </a:r>
          </a:p>
        </p:txBody>
      </p:sp>
      <p:sp>
        <p:nvSpPr>
          <p:cNvPr id="53255" name="Text Box 21"/>
          <p:cNvSpPr txBox="1">
            <a:spLocks noChangeArrowheads="1"/>
          </p:cNvSpPr>
          <p:nvPr/>
        </p:nvSpPr>
        <p:spPr bwMode="auto">
          <a:xfrm>
            <a:off x="2743200" y="3429000"/>
            <a:ext cx="1219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DALR</a:t>
            </a:r>
          </a:p>
        </p:txBody>
      </p:sp>
      <p:sp>
        <p:nvSpPr>
          <p:cNvPr id="53256" name="Line 22"/>
          <p:cNvSpPr>
            <a:spLocks noChangeShapeType="1"/>
          </p:cNvSpPr>
          <p:nvPr/>
        </p:nvSpPr>
        <p:spPr bwMode="auto">
          <a:xfrm>
            <a:off x="2209800" y="4572000"/>
            <a:ext cx="5029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Text Box 23"/>
          <p:cNvSpPr txBox="1">
            <a:spLocks noChangeArrowheads="1"/>
          </p:cNvSpPr>
          <p:nvPr/>
        </p:nvSpPr>
        <p:spPr bwMode="auto">
          <a:xfrm>
            <a:off x="6705600" y="4114800"/>
            <a:ext cx="220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Any elevation</a:t>
            </a:r>
          </a:p>
        </p:txBody>
      </p:sp>
      <p:sp>
        <p:nvSpPr>
          <p:cNvPr id="53258" name="Line 24"/>
          <p:cNvSpPr>
            <a:spLocks noChangeShapeType="1"/>
          </p:cNvSpPr>
          <p:nvPr/>
        </p:nvSpPr>
        <p:spPr bwMode="auto">
          <a:xfrm>
            <a:off x="4953000" y="4572000"/>
            <a:ext cx="0" cy="1066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Text Box 26"/>
          <p:cNvSpPr txBox="1">
            <a:spLocks noChangeArrowheads="1"/>
          </p:cNvSpPr>
          <p:nvPr/>
        </p:nvSpPr>
        <p:spPr bwMode="auto">
          <a:xfrm>
            <a:off x="3491754" y="4961968"/>
            <a:ext cx="152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>
                <a:solidFill>
                  <a:schemeClr val="hlink"/>
                </a:solidFill>
              </a:rPr>
              <a:t>cooler</a:t>
            </a:r>
          </a:p>
        </p:txBody>
      </p:sp>
      <p:sp>
        <p:nvSpPr>
          <p:cNvPr id="53261" name="Text Box 27"/>
          <p:cNvSpPr txBox="1">
            <a:spLocks noChangeArrowheads="1"/>
          </p:cNvSpPr>
          <p:nvPr/>
        </p:nvSpPr>
        <p:spPr bwMode="auto">
          <a:xfrm>
            <a:off x="4495800" y="2362200"/>
            <a:ext cx="1219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ELR</a:t>
            </a:r>
          </a:p>
        </p:txBody>
      </p:sp>
      <p:sp>
        <p:nvSpPr>
          <p:cNvPr id="53262" name="Line 28"/>
          <p:cNvSpPr>
            <a:spLocks noChangeShapeType="1"/>
          </p:cNvSpPr>
          <p:nvPr/>
        </p:nvSpPr>
        <p:spPr bwMode="auto">
          <a:xfrm flipH="1" flipV="1">
            <a:off x="3733800" y="2590800"/>
            <a:ext cx="2438400" cy="3200400"/>
          </a:xfrm>
          <a:prstGeom prst="line">
            <a:avLst/>
          </a:prstGeom>
          <a:noFill/>
          <a:ln w="57150">
            <a:solidFill>
              <a:srgbClr val="FFFF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29"/>
          <p:cNvSpPr>
            <a:spLocks noChangeShapeType="1"/>
          </p:cNvSpPr>
          <p:nvPr/>
        </p:nvSpPr>
        <p:spPr bwMode="auto">
          <a:xfrm flipH="1" flipV="1">
            <a:off x="4648200" y="2514600"/>
            <a:ext cx="1524000" cy="3276600"/>
          </a:xfrm>
          <a:prstGeom prst="line">
            <a:avLst/>
          </a:prstGeom>
          <a:noFill/>
          <a:ln w="5715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Text Box 31"/>
          <p:cNvSpPr txBox="1">
            <a:spLocks noChangeArrowheads="1"/>
          </p:cNvSpPr>
          <p:nvPr/>
        </p:nvSpPr>
        <p:spPr bwMode="auto">
          <a:xfrm>
            <a:off x="9144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/>
              <a:t>ABSOLUTELY STABLE</a:t>
            </a: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5226423" y="4563036"/>
            <a:ext cx="0" cy="1066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5"/>
          <p:cNvSpPr>
            <a:spLocks noChangeArrowheads="1"/>
          </p:cNvSpPr>
          <p:nvPr/>
        </p:nvSpPr>
        <p:spPr bwMode="auto">
          <a:xfrm>
            <a:off x="2590800" y="2286000"/>
            <a:ext cx="3962400" cy="3505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Text Box 16"/>
          <p:cNvSpPr txBox="1">
            <a:spLocks noChangeArrowheads="1"/>
          </p:cNvSpPr>
          <p:nvPr/>
        </p:nvSpPr>
        <p:spPr bwMode="auto">
          <a:xfrm>
            <a:off x="2362200" y="6096000"/>
            <a:ext cx="426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Temperature</a:t>
            </a:r>
          </a:p>
        </p:txBody>
      </p:sp>
      <p:sp>
        <p:nvSpPr>
          <p:cNvPr id="54276" name="Text Box 17"/>
          <p:cNvSpPr txBox="1">
            <a:spLocks noChangeArrowheads="1"/>
          </p:cNvSpPr>
          <p:nvPr/>
        </p:nvSpPr>
        <p:spPr bwMode="auto">
          <a:xfrm>
            <a:off x="762000" y="3505200"/>
            <a:ext cx="1600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Elevation</a:t>
            </a:r>
          </a:p>
        </p:txBody>
      </p:sp>
      <p:sp>
        <p:nvSpPr>
          <p:cNvPr id="54277" name="Line 18"/>
          <p:cNvSpPr>
            <a:spLocks noChangeShapeType="1"/>
          </p:cNvSpPr>
          <p:nvPr/>
        </p:nvSpPr>
        <p:spPr bwMode="auto">
          <a:xfrm flipH="1" flipV="1">
            <a:off x="3048000" y="2743200"/>
            <a:ext cx="3124200" cy="3048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Line 19"/>
          <p:cNvSpPr>
            <a:spLocks noChangeShapeType="1"/>
          </p:cNvSpPr>
          <p:nvPr/>
        </p:nvSpPr>
        <p:spPr bwMode="auto">
          <a:xfrm flipH="1" flipV="1">
            <a:off x="2819400" y="4038600"/>
            <a:ext cx="3276600" cy="17526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Text Box 20"/>
          <p:cNvSpPr txBox="1">
            <a:spLocks noChangeArrowheads="1"/>
          </p:cNvSpPr>
          <p:nvPr/>
        </p:nvSpPr>
        <p:spPr bwMode="auto">
          <a:xfrm>
            <a:off x="2971800" y="3810000"/>
            <a:ext cx="990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ELR</a:t>
            </a:r>
          </a:p>
        </p:txBody>
      </p:sp>
      <p:sp>
        <p:nvSpPr>
          <p:cNvPr id="54280" name="Text Box 21"/>
          <p:cNvSpPr txBox="1">
            <a:spLocks noChangeArrowheads="1"/>
          </p:cNvSpPr>
          <p:nvPr/>
        </p:nvSpPr>
        <p:spPr bwMode="auto">
          <a:xfrm>
            <a:off x="3124200" y="2590800"/>
            <a:ext cx="1219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DALR</a:t>
            </a:r>
          </a:p>
        </p:txBody>
      </p:sp>
      <p:sp>
        <p:nvSpPr>
          <p:cNvPr id="54281" name="Line 22"/>
          <p:cNvSpPr>
            <a:spLocks noChangeShapeType="1"/>
          </p:cNvSpPr>
          <p:nvPr/>
        </p:nvSpPr>
        <p:spPr bwMode="auto">
          <a:xfrm>
            <a:off x="2209800" y="4572000"/>
            <a:ext cx="5029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Text Box 23"/>
          <p:cNvSpPr txBox="1">
            <a:spLocks noChangeArrowheads="1"/>
          </p:cNvSpPr>
          <p:nvPr/>
        </p:nvSpPr>
        <p:spPr bwMode="auto">
          <a:xfrm>
            <a:off x="6705600" y="4114800"/>
            <a:ext cx="2133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Any elevation</a:t>
            </a:r>
          </a:p>
        </p:txBody>
      </p:sp>
      <p:sp>
        <p:nvSpPr>
          <p:cNvPr id="54284" name="Line 25"/>
          <p:cNvSpPr>
            <a:spLocks noChangeShapeType="1"/>
          </p:cNvSpPr>
          <p:nvPr/>
        </p:nvSpPr>
        <p:spPr bwMode="auto">
          <a:xfrm flipH="1" flipV="1">
            <a:off x="4921624" y="3482788"/>
            <a:ext cx="31376" cy="1089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Text Box 27"/>
          <p:cNvSpPr txBox="1">
            <a:spLocks noChangeArrowheads="1"/>
          </p:cNvSpPr>
          <p:nvPr/>
        </p:nvSpPr>
        <p:spPr bwMode="auto">
          <a:xfrm>
            <a:off x="4191000" y="27432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600"/>
              <a:t>SALR</a:t>
            </a:r>
          </a:p>
        </p:txBody>
      </p:sp>
      <p:sp>
        <p:nvSpPr>
          <p:cNvPr id="54287" name="Line 28"/>
          <p:cNvSpPr>
            <a:spLocks noChangeShapeType="1"/>
          </p:cNvSpPr>
          <p:nvPr/>
        </p:nvSpPr>
        <p:spPr bwMode="auto">
          <a:xfrm flipV="1">
            <a:off x="5257800" y="3509682"/>
            <a:ext cx="0" cy="10623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29"/>
          <p:cNvSpPr>
            <a:spLocks noChangeShapeType="1"/>
          </p:cNvSpPr>
          <p:nvPr/>
        </p:nvSpPr>
        <p:spPr bwMode="auto">
          <a:xfrm flipH="1" flipV="1">
            <a:off x="4191000" y="3124200"/>
            <a:ext cx="1981200" cy="2667000"/>
          </a:xfrm>
          <a:prstGeom prst="line">
            <a:avLst/>
          </a:prstGeom>
          <a:noFill/>
          <a:ln w="57150">
            <a:solidFill>
              <a:srgbClr val="FFFF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Text Box 30"/>
          <p:cNvSpPr txBox="1">
            <a:spLocks noChangeArrowheads="1"/>
          </p:cNvSpPr>
          <p:nvPr/>
        </p:nvSpPr>
        <p:spPr bwMode="auto">
          <a:xfrm>
            <a:off x="685800" y="3048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/>
              <a:t>ABSOLUTELY UNSTABLE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5244353" y="3621739"/>
            <a:ext cx="1219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</a:rPr>
              <a:t>hotter</a:t>
            </a: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Conditionally Unstable Air 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Stable when dry (RH &lt; 100%), </a:t>
            </a:r>
          </a:p>
          <a:p>
            <a:pPr eaLnBrk="1" hangingPunct="1">
              <a:defRPr/>
            </a:pPr>
            <a:r>
              <a:rPr lang="en-US" dirty="0" smtClean="0"/>
              <a:t>Unstable when saturated (RH = 100%)</a:t>
            </a:r>
          </a:p>
          <a:p>
            <a:pPr eaLnBrk="1" hangingPunct="1">
              <a:defRPr/>
            </a:pPr>
            <a:r>
              <a:rPr lang="en-US" dirty="0" smtClean="0"/>
              <a:t>There is a “</a:t>
            </a:r>
            <a:r>
              <a:rPr lang="en-US" dirty="0" smtClean="0">
                <a:solidFill>
                  <a:srgbClr val="0070C0"/>
                </a:solidFill>
              </a:rPr>
              <a:t>Condition</a:t>
            </a:r>
            <a:r>
              <a:rPr lang="en-US" dirty="0" smtClean="0"/>
              <a:t>” on whether the parcel is stable or unstable, the condition being saturation.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5"/>
          <p:cNvSpPr>
            <a:spLocks noChangeArrowheads="1"/>
          </p:cNvSpPr>
          <p:nvPr/>
        </p:nvSpPr>
        <p:spPr bwMode="auto">
          <a:xfrm>
            <a:off x="2590800" y="2286000"/>
            <a:ext cx="3962400" cy="3505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Text Box 16"/>
          <p:cNvSpPr txBox="1">
            <a:spLocks noChangeArrowheads="1"/>
          </p:cNvSpPr>
          <p:nvPr/>
        </p:nvSpPr>
        <p:spPr bwMode="auto">
          <a:xfrm>
            <a:off x="2362200" y="6096000"/>
            <a:ext cx="426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Temperature</a:t>
            </a:r>
          </a:p>
        </p:txBody>
      </p:sp>
      <p:sp>
        <p:nvSpPr>
          <p:cNvPr id="56324" name="Text Box 17"/>
          <p:cNvSpPr txBox="1">
            <a:spLocks noChangeArrowheads="1"/>
          </p:cNvSpPr>
          <p:nvPr/>
        </p:nvSpPr>
        <p:spPr bwMode="auto">
          <a:xfrm>
            <a:off x="762000" y="3505200"/>
            <a:ext cx="1600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Elevation</a:t>
            </a:r>
          </a:p>
        </p:txBody>
      </p:sp>
      <p:sp>
        <p:nvSpPr>
          <p:cNvPr id="56325" name="Line 18"/>
          <p:cNvSpPr>
            <a:spLocks noChangeShapeType="1"/>
          </p:cNvSpPr>
          <p:nvPr/>
        </p:nvSpPr>
        <p:spPr bwMode="auto">
          <a:xfrm flipH="1" flipV="1">
            <a:off x="3048000" y="2743200"/>
            <a:ext cx="3124200" cy="3048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Text Box 19"/>
          <p:cNvSpPr txBox="1">
            <a:spLocks noChangeArrowheads="1"/>
          </p:cNvSpPr>
          <p:nvPr/>
        </p:nvSpPr>
        <p:spPr bwMode="auto">
          <a:xfrm>
            <a:off x="3886200" y="3200400"/>
            <a:ext cx="990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ELR</a:t>
            </a:r>
          </a:p>
        </p:txBody>
      </p:sp>
      <p:sp>
        <p:nvSpPr>
          <p:cNvPr id="56327" name="Text Box 20"/>
          <p:cNvSpPr txBox="1">
            <a:spLocks noChangeArrowheads="1"/>
          </p:cNvSpPr>
          <p:nvPr/>
        </p:nvSpPr>
        <p:spPr bwMode="auto">
          <a:xfrm>
            <a:off x="2971800" y="2514600"/>
            <a:ext cx="1219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DALR</a:t>
            </a:r>
          </a:p>
        </p:txBody>
      </p:sp>
      <p:sp>
        <p:nvSpPr>
          <p:cNvPr id="56328" name="Line 21"/>
          <p:cNvSpPr>
            <a:spLocks noChangeShapeType="1"/>
          </p:cNvSpPr>
          <p:nvPr/>
        </p:nvSpPr>
        <p:spPr bwMode="auto">
          <a:xfrm>
            <a:off x="2209800" y="4572000"/>
            <a:ext cx="5029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Text Box 22"/>
          <p:cNvSpPr txBox="1">
            <a:spLocks noChangeArrowheads="1"/>
          </p:cNvSpPr>
          <p:nvPr/>
        </p:nvSpPr>
        <p:spPr bwMode="auto">
          <a:xfrm>
            <a:off x="6400800" y="4114800"/>
            <a:ext cx="2438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Any elevation</a:t>
            </a:r>
          </a:p>
        </p:txBody>
      </p:sp>
      <p:sp>
        <p:nvSpPr>
          <p:cNvPr id="56330" name="Line 23"/>
          <p:cNvSpPr>
            <a:spLocks noChangeShapeType="1"/>
          </p:cNvSpPr>
          <p:nvPr/>
        </p:nvSpPr>
        <p:spPr bwMode="auto">
          <a:xfrm>
            <a:off x="4953000" y="4572000"/>
            <a:ext cx="0" cy="1066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Line 24"/>
          <p:cNvSpPr>
            <a:spLocks noChangeShapeType="1"/>
          </p:cNvSpPr>
          <p:nvPr/>
        </p:nvSpPr>
        <p:spPr bwMode="auto">
          <a:xfrm flipV="1">
            <a:off x="5486400" y="3576918"/>
            <a:ext cx="0" cy="9950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Text Box 25"/>
          <p:cNvSpPr txBox="1">
            <a:spLocks noChangeArrowheads="1"/>
          </p:cNvSpPr>
          <p:nvPr/>
        </p:nvSpPr>
        <p:spPr bwMode="auto">
          <a:xfrm>
            <a:off x="3603812" y="4948521"/>
            <a:ext cx="152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>
                <a:solidFill>
                  <a:schemeClr val="hlink"/>
                </a:solidFill>
              </a:rPr>
              <a:t>cooler</a:t>
            </a:r>
          </a:p>
        </p:txBody>
      </p:sp>
      <p:sp>
        <p:nvSpPr>
          <p:cNvPr id="56333" name="Text Box 26"/>
          <p:cNvSpPr txBox="1">
            <a:spLocks noChangeArrowheads="1"/>
          </p:cNvSpPr>
          <p:nvPr/>
        </p:nvSpPr>
        <p:spPr bwMode="auto">
          <a:xfrm>
            <a:off x="4419600" y="2590800"/>
            <a:ext cx="1219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/>
              <a:t>SALR</a:t>
            </a:r>
          </a:p>
        </p:txBody>
      </p:sp>
      <p:sp>
        <p:nvSpPr>
          <p:cNvPr id="56334" name="Line 27"/>
          <p:cNvSpPr>
            <a:spLocks noChangeShapeType="1"/>
          </p:cNvSpPr>
          <p:nvPr/>
        </p:nvSpPr>
        <p:spPr bwMode="auto">
          <a:xfrm flipH="1" flipV="1">
            <a:off x="4495800" y="2743200"/>
            <a:ext cx="1676400" cy="3048000"/>
          </a:xfrm>
          <a:prstGeom prst="line">
            <a:avLst/>
          </a:prstGeom>
          <a:noFill/>
          <a:ln w="57150">
            <a:solidFill>
              <a:srgbClr val="FFFF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Line 28"/>
          <p:cNvSpPr>
            <a:spLocks noChangeShapeType="1"/>
          </p:cNvSpPr>
          <p:nvPr/>
        </p:nvSpPr>
        <p:spPr bwMode="auto">
          <a:xfrm flipH="1" flipV="1">
            <a:off x="3962400" y="3048000"/>
            <a:ext cx="2209800" cy="2743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Text Box 29"/>
          <p:cNvSpPr txBox="1">
            <a:spLocks noChangeArrowheads="1"/>
          </p:cNvSpPr>
          <p:nvPr/>
        </p:nvSpPr>
        <p:spPr bwMode="auto">
          <a:xfrm>
            <a:off x="5522257" y="3186952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</a:rPr>
              <a:t>hotter</a:t>
            </a:r>
          </a:p>
        </p:txBody>
      </p:sp>
      <p:sp>
        <p:nvSpPr>
          <p:cNvPr id="56338" name="Text Box 31"/>
          <p:cNvSpPr txBox="1">
            <a:spLocks noChangeArrowheads="1"/>
          </p:cNvSpPr>
          <p:nvPr/>
        </p:nvSpPr>
        <p:spPr bwMode="auto">
          <a:xfrm>
            <a:off x="685800" y="3048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/>
              <a:t>CONDITIONALLY UNSTABLE</a:t>
            </a:r>
          </a:p>
        </p:txBody>
      </p:sp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Saturation Point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3318"/>
            <a:ext cx="7772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At </a:t>
            </a:r>
            <a:r>
              <a:rPr lang="en-US" sz="2800" dirty="0" smtClean="0">
                <a:solidFill>
                  <a:srgbClr val="0070C0"/>
                </a:solidFill>
              </a:rPr>
              <a:t>Condensation Level</a:t>
            </a:r>
            <a:r>
              <a:rPr lang="en-US" sz="2800" dirty="0" smtClean="0"/>
              <a:t>, parcel temp becomes equal to dew point temp, so RH = 100%</a:t>
            </a:r>
          </a:p>
          <a:p>
            <a:pPr lvl="1" eaLnBrk="1" hangingPunct="1">
              <a:defRPr/>
            </a:pPr>
            <a:r>
              <a:rPr lang="en-US" dirty="0" smtClean="0"/>
              <a:t>Dew Point decreases with height not because of change in mass of vapor but because pressure/density decrease (small effect)   </a:t>
            </a:r>
          </a:p>
          <a:p>
            <a:pPr lvl="1" eaLnBrk="1" hangingPunct="1">
              <a:defRPr/>
            </a:pPr>
            <a:r>
              <a:rPr lang="en-US" dirty="0" smtClean="0"/>
              <a:t>DEW POINT TEMPERATURE </a:t>
            </a:r>
            <a:r>
              <a:rPr lang="en-US" i="1" dirty="0" smtClean="0"/>
              <a:t>ALWAYS DECREASES </a:t>
            </a:r>
            <a:r>
              <a:rPr lang="en-US" i="1" dirty="0" smtClean="0">
                <a:solidFill>
                  <a:srgbClr val="0070C0"/>
                </a:solidFill>
              </a:rPr>
              <a:t>Slower</a:t>
            </a:r>
            <a:r>
              <a:rPr lang="en-US" i="1" dirty="0" smtClean="0"/>
              <a:t> Than Dry Adiabatic Lapse Rate</a:t>
            </a:r>
          </a:p>
          <a:p>
            <a:pPr lvl="1" eaLnBrk="1" hangingPunct="1">
              <a:defRPr/>
            </a:pPr>
            <a:r>
              <a:rPr lang="en-US" dirty="0" smtClean="0"/>
              <a:t>As a result, DEW POINT TEMPERATURE intersects with air temp at some elevation</a:t>
            </a:r>
          </a:p>
          <a:p>
            <a:pPr lvl="2" eaLnBrk="1" hangingPunct="1">
              <a:defRPr/>
            </a:pPr>
            <a:r>
              <a:rPr lang="en-US" dirty="0" smtClean="0"/>
              <a:t>This is Lifting Condensation Level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" y="3708400"/>
            <a:ext cx="2667000" cy="635000"/>
            <a:chOff x="96" y="2336"/>
            <a:chExt cx="1680" cy="400"/>
          </a:xfrm>
        </p:grpSpPr>
        <p:sp>
          <p:nvSpPr>
            <p:cNvPr id="58375" name="Line 7"/>
            <p:cNvSpPr>
              <a:spLocks noChangeShapeType="1"/>
            </p:cNvSpPr>
            <p:nvPr/>
          </p:nvSpPr>
          <p:spPr bwMode="auto">
            <a:xfrm>
              <a:off x="1584" y="2592"/>
              <a:ext cx="192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6" name="Text Box 6"/>
            <p:cNvSpPr txBox="1">
              <a:spLocks noChangeArrowheads="1"/>
            </p:cNvSpPr>
            <p:nvPr/>
          </p:nvSpPr>
          <p:spPr bwMode="auto">
            <a:xfrm>
              <a:off x="96" y="2336"/>
              <a:ext cx="1680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  <a:latin typeface="Arial" charset="0"/>
                </a:rPr>
                <a:t>Condensation Level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90600" y="1600200"/>
            <a:ext cx="1828800" cy="939800"/>
            <a:chOff x="624" y="1008"/>
            <a:chExt cx="1152" cy="592"/>
          </a:xfrm>
        </p:grpSpPr>
        <p:sp>
          <p:nvSpPr>
            <p:cNvPr id="58373" name="Line 8"/>
            <p:cNvSpPr>
              <a:spLocks noChangeShapeType="1"/>
            </p:cNvSpPr>
            <p:nvPr/>
          </p:nvSpPr>
          <p:spPr bwMode="auto">
            <a:xfrm>
              <a:off x="1584" y="1456"/>
              <a:ext cx="192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4" name="Text Box 9"/>
            <p:cNvSpPr txBox="1">
              <a:spLocks noChangeArrowheads="1"/>
            </p:cNvSpPr>
            <p:nvPr/>
          </p:nvSpPr>
          <p:spPr bwMode="auto">
            <a:xfrm>
              <a:off x="624" y="1008"/>
              <a:ext cx="1152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</a:rPr>
                <a:t>Level Of </a:t>
              </a:r>
              <a:r>
                <a:rPr lang="en-US" sz="2000" dirty="0">
                  <a:solidFill>
                    <a:srgbClr val="0070C0"/>
                  </a:solidFill>
                  <a:latin typeface="Arial" charset="0"/>
                </a:rPr>
                <a:t>Free Convection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74" name="Line 10"/>
          <p:cNvSpPr>
            <a:spLocks noChangeShapeType="1"/>
          </p:cNvSpPr>
          <p:nvPr/>
        </p:nvSpPr>
        <p:spPr bwMode="auto">
          <a:xfrm>
            <a:off x="1752600" y="57912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3" name="Group 2"/>
          <p:cNvGrpSpPr>
            <a:grpSpLocks/>
          </p:cNvGrpSpPr>
          <p:nvPr/>
        </p:nvGrpSpPr>
        <p:grpSpPr bwMode="auto">
          <a:xfrm>
            <a:off x="990600" y="1955800"/>
            <a:ext cx="1828800" cy="939800"/>
            <a:chOff x="624" y="1008"/>
            <a:chExt cx="1152" cy="592"/>
          </a:xfrm>
        </p:grpSpPr>
        <p:sp>
          <p:nvSpPr>
            <p:cNvPr id="61444" name="Line 3"/>
            <p:cNvSpPr>
              <a:spLocks noChangeShapeType="1"/>
            </p:cNvSpPr>
            <p:nvPr/>
          </p:nvSpPr>
          <p:spPr bwMode="auto">
            <a:xfrm>
              <a:off x="1584" y="1456"/>
              <a:ext cx="192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5" name="Text Box 4"/>
            <p:cNvSpPr txBox="1">
              <a:spLocks noChangeArrowheads="1"/>
            </p:cNvSpPr>
            <p:nvPr/>
          </p:nvSpPr>
          <p:spPr bwMode="auto">
            <a:xfrm>
              <a:off x="624" y="1008"/>
              <a:ext cx="1152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</a:rPr>
                <a:t>Level Of </a:t>
              </a:r>
              <a:r>
                <a:rPr lang="en-US" sz="2000" dirty="0">
                  <a:solidFill>
                    <a:srgbClr val="0070C0"/>
                  </a:solidFill>
                  <a:latin typeface="Arial" charset="0"/>
                </a:rPr>
                <a:t>Free Convection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67" name="Group 6"/>
          <p:cNvGrpSpPr>
            <a:grpSpLocks/>
          </p:cNvGrpSpPr>
          <p:nvPr/>
        </p:nvGrpSpPr>
        <p:grpSpPr bwMode="auto">
          <a:xfrm>
            <a:off x="990600" y="1955800"/>
            <a:ext cx="1828800" cy="939800"/>
            <a:chOff x="624" y="1008"/>
            <a:chExt cx="1152" cy="592"/>
          </a:xfrm>
        </p:grpSpPr>
        <p:sp>
          <p:nvSpPr>
            <p:cNvPr id="62468" name="Line 7"/>
            <p:cNvSpPr>
              <a:spLocks noChangeShapeType="1"/>
            </p:cNvSpPr>
            <p:nvPr/>
          </p:nvSpPr>
          <p:spPr bwMode="auto">
            <a:xfrm>
              <a:off x="1584" y="1456"/>
              <a:ext cx="192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69" name="Text Box 8"/>
            <p:cNvSpPr txBox="1">
              <a:spLocks noChangeArrowheads="1"/>
            </p:cNvSpPr>
            <p:nvPr/>
          </p:nvSpPr>
          <p:spPr bwMode="auto">
            <a:xfrm>
              <a:off x="624" y="1008"/>
              <a:ext cx="1152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</a:rPr>
                <a:t>Level Of </a:t>
              </a:r>
              <a:r>
                <a:rPr lang="en-US" sz="2000" dirty="0">
                  <a:solidFill>
                    <a:srgbClr val="0070C0"/>
                  </a:solidFill>
                  <a:latin typeface="Arial" charset="0"/>
                </a:rPr>
                <a:t>Free Convection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Orographic Lifting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Stable Air can be </a:t>
            </a:r>
            <a:r>
              <a:rPr lang="en-US" dirty="0" smtClean="0">
                <a:solidFill>
                  <a:srgbClr val="0070C0"/>
                </a:solidFill>
              </a:rPr>
              <a:t>FORCED</a:t>
            </a:r>
            <a:r>
              <a:rPr lang="en-US" dirty="0" smtClean="0"/>
              <a:t> to rise up &amp; over a barrier, like a range of mountains. </a:t>
            </a:r>
          </a:p>
          <a:p>
            <a:pPr eaLnBrk="1" hangingPunct="1">
              <a:defRPr/>
            </a:pPr>
            <a:r>
              <a:rPr lang="en-US" dirty="0" smtClean="0"/>
              <a:t>If the mountains are </a:t>
            </a:r>
            <a:r>
              <a:rPr lang="en-US" dirty="0" smtClean="0">
                <a:solidFill>
                  <a:srgbClr val="0070C0"/>
                </a:solidFill>
              </a:rPr>
              <a:t>high</a:t>
            </a:r>
            <a:r>
              <a:rPr lang="en-US" dirty="0" smtClean="0"/>
              <a:t> enough: </a:t>
            </a:r>
          </a:p>
          <a:p>
            <a:pPr lvl="1" eaLnBrk="1" hangingPunct="1">
              <a:defRPr/>
            </a:pPr>
            <a:r>
              <a:rPr lang="en-US" dirty="0" smtClean="0"/>
              <a:t>Clouds form and rain falls on the </a:t>
            </a:r>
            <a:br>
              <a:rPr lang="en-US" dirty="0" smtClean="0"/>
            </a:br>
            <a:r>
              <a:rPr lang="en-US" dirty="0" smtClean="0"/>
              <a:t>windward side, and </a:t>
            </a:r>
          </a:p>
          <a:p>
            <a:pPr lvl="1" eaLnBrk="1" hangingPunct="1">
              <a:defRPr/>
            </a:pPr>
            <a:r>
              <a:rPr lang="en-US" dirty="0" smtClean="0"/>
              <a:t>The leeward side remains dry. 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‘Rain Shadow Effect’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press&amp;siever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3"/>
          <p:cNvSpPr>
            <a:spLocks/>
          </p:cNvSpPr>
          <p:nvPr/>
        </p:nvSpPr>
        <p:spPr bwMode="auto">
          <a:xfrm>
            <a:off x="1447800" y="4635500"/>
            <a:ext cx="7010400" cy="1460500"/>
          </a:xfrm>
          <a:custGeom>
            <a:avLst/>
            <a:gdLst>
              <a:gd name="T0" fmla="*/ 0 w 4416"/>
              <a:gd name="T1" fmla="*/ 1435100 h 920"/>
              <a:gd name="T2" fmla="*/ 2362200 w 4416"/>
              <a:gd name="T3" fmla="*/ 215900 h 920"/>
              <a:gd name="T4" fmla="*/ 2971799 w 4416"/>
              <a:gd name="T5" fmla="*/ 139700 h 920"/>
              <a:gd name="T6" fmla="*/ 3962400 w 4416"/>
              <a:gd name="T7" fmla="*/ 749300 h 920"/>
              <a:gd name="T8" fmla="*/ 4343400 w 4416"/>
              <a:gd name="T9" fmla="*/ 1054100 h 920"/>
              <a:gd name="T10" fmla="*/ 4952999 w 4416"/>
              <a:gd name="T11" fmla="*/ 1282700 h 920"/>
              <a:gd name="T12" fmla="*/ 5714999 w 4416"/>
              <a:gd name="T13" fmla="*/ 1435100 h 920"/>
              <a:gd name="T14" fmla="*/ 6248399 w 4416"/>
              <a:gd name="T15" fmla="*/ 1435100 h 920"/>
              <a:gd name="T16" fmla="*/ 6781800 w 4416"/>
              <a:gd name="T17" fmla="*/ 1358900 h 920"/>
              <a:gd name="T18" fmla="*/ 7010400 w 4416"/>
              <a:gd name="T19" fmla="*/ 1358900 h 9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16"/>
              <a:gd name="T31" fmla="*/ 0 h 920"/>
              <a:gd name="T32" fmla="*/ 4416 w 4416"/>
              <a:gd name="T33" fmla="*/ 920 h 9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16" h="920">
                <a:moveTo>
                  <a:pt x="0" y="904"/>
                </a:moveTo>
                <a:cubicBezTo>
                  <a:pt x="588" y="588"/>
                  <a:pt x="1176" y="272"/>
                  <a:pt x="1488" y="136"/>
                </a:cubicBezTo>
                <a:cubicBezTo>
                  <a:pt x="1800" y="0"/>
                  <a:pt x="1704" y="32"/>
                  <a:pt x="1872" y="88"/>
                </a:cubicBezTo>
                <a:cubicBezTo>
                  <a:pt x="2040" y="144"/>
                  <a:pt x="2352" y="376"/>
                  <a:pt x="2496" y="472"/>
                </a:cubicBezTo>
                <a:cubicBezTo>
                  <a:pt x="2640" y="568"/>
                  <a:pt x="2632" y="608"/>
                  <a:pt x="2736" y="664"/>
                </a:cubicBezTo>
                <a:cubicBezTo>
                  <a:pt x="2840" y="720"/>
                  <a:pt x="2976" y="768"/>
                  <a:pt x="3120" y="808"/>
                </a:cubicBezTo>
                <a:cubicBezTo>
                  <a:pt x="3264" y="848"/>
                  <a:pt x="3464" y="888"/>
                  <a:pt x="3600" y="904"/>
                </a:cubicBezTo>
                <a:cubicBezTo>
                  <a:pt x="3736" y="920"/>
                  <a:pt x="3824" y="912"/>
                  <a:pt x="3936" y="904"/>
                </a:cubicBezTo>
                <a:cubicBezTo>
                  <a:pt x="4048" y="896"/>
                  <a:pt x="4192" y="864"/>
                  <a:pt x="4272" y="856"/>
                </a:cubicBezTo>
                <a:cubicBezTo>
                  <a:pt x="4352" y="848"/>
                  <a:pt x="4384" y="852"/>
                  <a:pt x="4416" y="856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3200"/>
              <a:t>WINDWARD SIDE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4648200" y="5334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3200"/>
              <a:t>LEEWARD SIDE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124200" y="53975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3200"/>
              <a:t>Mountain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304800" y="1219200"/>
            <a:ext cx="4114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Ascending Air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Cooling (Condensation)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Clouds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Rain?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4648200" y="1143000"/>
            <a:ext cx="43434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Descending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Warming (evaporation)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No clouds – Rain Shadow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Dry air – Different Veg.</a:t>
            </a:r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>
            <a:off x="1143000" y="54737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 flipV="1">
            <a:off x="2057400" y="5092700"/>
            <a:ext cx="6858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4876800" y="4711700"/>
            <a:ext cx="99060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/>
      <p:bldP spid="204805" grpId="0"/>
      <p:bldP spid="204807" grpId="0" build="p" autoUpdateAnimBg="0"/>
      <p:bldP spid="20480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bl%20Cloud%20over%20Mount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int of reference design template">
  <a:themeElements>
    <a:clrScheme name="Point of reference design template 12">
      <a:dk1>
        <a:srgbClr val="09817E"/>
      </a:dk1>
      <a:lt1>
        <a:srgbClr val="FFFFFF"/>
      </a:lt1>
      <a:dk2>
        <a:srgbClr val="0281B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66D6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int of reference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00FF"/>
            </a:gs>
            <a:gs pos="100000">
              <a:srgbClr val="FF33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00FF"/>
            </a:gs>
            <a:gs pos="100000">
              <a:srgbClr val="FF33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int of reference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 of reference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 of reference design templat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 of reference design templa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 of reference desig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 of reference desig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 of reference desig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 of reference desig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 of reference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 of reference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 of reference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 of reference design template 12">
        <a:dk1>
          <a:srgbClr val="09817E"/>
        </a:dk1>
        <a:lt1>
          <a:srgbClr val="FFFFFF"/>
        </a:lt1>
        <a:dk2>
          <a:srgbClr val="0281B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6D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00FF"/>
            </a:gs>
            <a:gs pos="100000">
              <a:srgbClr val="FF33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00FF"/>
            </a:gs>
            <a:gs pos="100000">
              <a:srgbClr val="FF33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1445</Words>
  <Application>Microsoft Office PowerPoint</Application>
  <PresentationFormat>On-screen Show (4:3)</PresentationFormat>
  <Paragraphs>292</Paragraphs>
  <Slides>60</Slides>
  <Notes>60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Point of reference design template</vt:lpstr>
      <vt:lpstr>1_Default Design</vt:lpstr>
      <vt:lpstr>Atmospheric Instability</vt:lpstr>
      <vt:lpstr>Outline</vt:lpstr>
      <vt:lpstr>Precipitation</vt:lpstr>
      <vt:lpstr>Lifting Mechanisms</vt:lpstr>
      <vt:lpstr>Lifting Mechanisms</vt:lpstr>
      <vt:lpstr>Orographic Lifting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Frontal Lifting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Convergent Lifting</vt:lpstr>
      <vt:lpstr>Convectional Lifting</vt:lpstr>
      <vt:lpstr>Convectional Lifting</vt:lpstr>
      <vt:lpstr>Slide 27</vt:lpstr>
      <vt:lpstr>Slide 28</vt:lpstr>
      <vt:lpstr>Adiabatic Processes</vt:lpstr>
      <vt:lpstr>Slide 30</vt:lpstr>
      <vt:lpstr>Slide 31</vt:lpstr>
      <vt:lpstr>Adiabatic Processes</vt:lpstr>
      <vt:lpstr>Lapse Rate</vt:lpstr>
      <vt:lpstr>Dry Adiabatic Lapse Rate (DALR) </vt:lpstr>
      <vt:lpstr>Environmental Lapse Rate (ELR)</vt:lpstr>
      <vt:lpstr>Standard ELR</vt:lpstr>
      <vt:lpstr>Atmospheric Instability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Becoming Saturated…</vt:lpstr>
      <vt:lpstr>Saturated Adiabatic Lapse Rate (SALR)</vt:lpstr>
      <vt:lpstr>Saturated Adiabatic Lapse Rate (SALR)</vt:lpstr>
      <vt:lpstr>Slide 50</vt:lpstr>
      <vt:lpstr>Slide 51</vt:lpstr>
      <vt:lpstr>Conditionally Unstable Air </vt:lpstr>
      <vt:lpstr>Slide 53</vt:lpstr>
      <vt:lpstr>Saturation Point</vt:lpstr>
      <vt:lpstr>Slide 55</vt:lpstr>
      <vt:lpstr>Slide 56</vt:lpstr>
      <vt:lpstr>Slide 57</vt:lpstr>
      <vt:lpstr>Slide 58</vt:lpstr>
      <vt:lpstr>Slide 59</vt:lpstr>
      <vt:lpstr>Slide 60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DEFAULT SUN-1</dc:title>
  <dc:creator>Preferred Customer</dc:creator>
  <cp:lastModifiedBy>geo-admin</cp:lastModifiedBy>
  <cp:revision>205</cp:revision>
  <dcterms:created xsi:type="dcterms:W3CDTF">2001-08-14T16:12:59Z</dcterms:created>
  <dcterms:modified xsi:type="dcterms:W3CDTF">2012-05-24T16:03:54Z</dcterms:modified>
</cp:coreProperties>
</file>